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6"/>
    </p:embeddedFont>
    <p:embeddedFont>
      <p:font typeface="DM Sans Bold" charset="0"/>
      <p:regular r:id="rId17"/>
    </p:embeddedFont>
    <p:embeddedFont>
      <p:font typeface="Open Sans" panose="020B0606030504020204" pitchFamily="34" charset="0"/>
      <p:regular r:id="rId18"/>
    </p:embeddedFont>
    <p:embeddedFont>
      <p:font typeface="Open Sans Bold" panose="020B0806030504020204" charset="0"/>
      <p:regular r:id="rId19"/>
    </p:embeddedFont>
    <p:embeddedFont>
      <p:font typeface="Open Sans Light" panose="020B0306030504020204" pitchFamily="34" charset="0"/>
      <p:regular r:id="rId20"/>
    </p:embeddedFont>
    <p:embeddedFont>
      <p:font typeface="Open Sauce"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88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2.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3.svg"/><Relationship Id="rId9"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ocs.python.org" TargetMode="External"/><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youtube.com/c/ClearCode" TargetMode="External"/><Relationship Id="rId5" Type="http://schemas.openxmlformats.org/officeDocument/2006/relationships/hyperlink" Target="https://freesound.org" TargetMode="External"/><Relationship Id="rId4" Type="http://schemas.openxmlformats.org/officeDocument/2006/relationships/hyperlink" Target="https://opengameart.org"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28.png"/><Relationship Id="rId7" Type="http://schemas.openxmlformats.org/officeDocument/2006/relationships/image" Target="../media/image8.png"/><Relationship Id="rId12" Type="http://schemas.openxmlformats.org/officeDocument/2006/relationships/image" Target="../media/image27.svg"/><Relationship Id="rId17" Type="http://schemas.openxmlformats.org/officeDocument/2006/relationships/image" Target="../media/image16.png"/><Relationship Id="rId25" Type="http://schemas.openxmlformats.org/officeDocument/2006/relationships/image" Target="../media/image22.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26.png"/><Relationship Id="rId24" Type="http://schemas.openxmlformats.org/officeDocument/2006/relationships/image" Target="../media/image21.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0.png"/><Relationship Id="rId28" Type="http://schemas.openxmlformats.org/officeDocument/2006/relationships/image" Target="../media/image31.svg"/><Relationship Id="rId10" Type="http://schemas.openxmlformats.org/officeDocument/2006/relationships/image" Target="../media/image11.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3.svg"/><Relationship Id="rId22" Type="http://schemas.openxmlformats.org/officeDocument/2006/relationships/image" Target="../media/image29.svg"/><Relationship Id="rId27"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26.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3.svg"/><Relationship Id="rId20" Type="http://schemas.openxmlformats.org/officeDocument/2006/relationships/image" Target="../media/image2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31.svg"/><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30.png"/><Relationship Id="rId10" Type="http://schemas.openxmlformats.org/officeDocument/2006/relationships/image" Target="../media/image9.svg"/><Relationship Id="rId19" Type="http://schemas.openxmlformats.org/officeDocument/2006/relationships/image" Target="../media/image2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27.svg"/><Relationship Id="rId22" Type="http://schemas.openxmlformats.org/officeDocument/2006/relationships/image" Target="../media/image23.sv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svg"/></Relationships>
</file>

<file path=ppt/slides/_rels/slide6.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1.png"/><Relationship Id="rId16" Type="http://schemas.openxmlformats.org/officeDocument/2006/relationships/image" Target="../media/image50.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17.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8.png"/><Relationship Id="rId1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30.png"/><Relationship Id="rId2" Type="http://schemas.openxmlformats.org/officeDocument/2006/relationships/image" Target="../media/image1.png"/><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20.png"/><Relationship Id="rId10" Type="http://schemas.openxmlformats.org/officeDocument/2006/relationships/image" Target="../media/image13.svg"/><Relationship Id="rId4" Type="http://schemas.openxmlformats.org/officeDocument/2006/relationships/image" Target="../media/image3.svg"/><Relationship Id="rId9" Type="http://schemas.openxmlformats.org/officeDocument/2006/relationships/image" Target="../media/image12.pn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3688802" y="3136543"/>
            <a:ext cx="10910396" cy="3200970"/>
          </a:xfrm>
          <a:prstGeom prst="rect">
            <a:avLst/>
          </a:prstGeom>
        </p:spPr>
        <p:txBody>
          <a:bodyPr lIns="0" tIns="0" rIns="0" bIns="0" rtlCol="0" anchor="t">
            <a:spAutoFit/>
          </a:bodyPr>
          <a:lstStyle/>
          <a:p>
            <a:pPr algn="ctr">
              <a:lnSpc>
                <a:spcPts val="12218"/>
              </a:lnSpc>
            </a:pPr>
            <a:r>
              <a:rPr lang="en-US" sz="12998" b="1">
                <a:solidFill>
                  <a:srgbClr val="000000"/>
                </a:solidFill>
                <a:latin typeface="DM Sans Bold"/>
                <a:ea typeface="DM Sans Bold"/>
                <a:cs typeface="DM Sans Bold"/>
                <a:sym typeface="DM Sans Bold"/>
              </a:rPr>
              <a:t>Project Presentation</a:t>
            </a:r>
          </a:p>
        </p:txBody>
      </p:sp>
      <p:sp>
        <p:nvSpPr>
          <p:cNvPr id="15" name="TextBox 15"/>
          <p:cNvSpPr txBox="1"/>
          <p:nvPr/>
        </p:nvSpPr>
        <p:spPr>
          <a:xfrm>
            <a:off x="4013626" y="6855791"/>
            <a:ext cx="10260748" cy="578026"/>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Presented by Nimba Sumeeth Singh</a:t>
            </a:r>
          </a:p>
        </p:txBody>
      </p:sp>
      <p:sp>
        <p:nvSpPr>
          <p:cNvPr id="16" name="Freeform 16"/>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pic>
        <p:nvPicPr>
          <p:cNvPr id="18" name="Picture 17">
            <a:extLst>
              <a:ext uri="{FF2B5EF4-FFF2-40B4-BE49-F238E27FC236}">
                <a16:creationId xmlns:a16="http://schemas.microsoft.com/office/drawing/2014/main" id="{5C774D5F-6039-7751-5D59-13064026AE7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0" y="0"/>
            <a:ext cx="5635062" cy="1995962"/>
          </a:xfrm>
          <a:prstGeom prst="rect">
            <a:avLst/>
          </a:prstGeom>
        </p:spPr>
      </p:pic>
      <p:pic>
        <p:nvPicPr>
          <p:cNvPr id="24" name="Picture 23">
            <a:extLst>
              <a:ext uri="{FF2B5EF4-FFF2-40B4-BE49-F238E27FC236}">
                <a16:creationId xmlns:a16="http://schemas.microsoft.com/office/drawing/2014/main" id="{D310B3FB-22C4-7357-DDB5-45445293D0B1}"/>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4935200" y="3318"/>
            <a:ext cx="3352800" cy="16252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892878" y="1548964"/>
            <a:ext cx="5038071" cy="3559266"/>
            <a:chOff x="0" y="0"/>
            <a:chExt cx="1048738" cy="740906"/>
          </a:xfrm>
        </p:grpSpPr>
        <p:sp>
          <p:nvSpPr>
            <p:cNvPr id="4" name="Freeform 4"/>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5" name="TextBox 5"/>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92878" y="5470180"/>
            <a:ext cx="5038071" cy="3559266"/>
            <a:chOff x="0" y="0"/>
            <a:chExt cx="1048738" cy="740906"/>
          </a:xfrm>
        </p:grpSpPr>
        <p:sp>
          <p:nvSpPr>
            <p:cNvPr id="7" name="Freeform 7"/>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8" name="TextBox 8"/>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722305" y="1548964"/>
            <a:ext cx="5038071" cy="3559266"/>
            <a:chOff x="0" y="0"/>
            <a:chExt cx="1048738" cy="740906"/>
          </a:xfrm>
        </p:grpSpPr>
        <p:sp>
          <p:nvSpPr>
            <p:cNvPr id="10" name="Freeform 10"/>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1" name="TextBox 11"/>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722305" y="5460655"/>
            <a:ext cx="5038071" cy="3559266"/>
            <a:chOff x="0" y="0"/>
            <a:chExt cx="1048738" cy="740906"/>
          </a:xfrm>
        </p:grpSpPr>
        <p:sp>
          <p:nvSpPr>
            <p:cNvPr id="13" name="Freeform 13"/>
            <p:cNvSpPr/>
            <p:nvPr/>
          </p:nvSpPr>
          <p:spPr>
            <a:xfrm>
              <a:off x="0" y="0"/>
              <a:ext cx="1048738" cy="740906"/>
            </a:xfrm>
            <a:custGeom>
              <a:avLst/>
              <a:gdLst/>
              <a:ahLst/>
              <a:cxnLst/>
              <a:rect l="l" t="t" r="r" b="b"/>
              <a:pathLst>
                <a:path w="1048738" h="740906">
                  <a:moveTo>
                    <a:pt x="52247" y="0"/>
                  </a:moveTo>
                  <a:lnTo>
                    <a:pt x="996490" y="0"/>
                  </a:lnTo>
                  <a:cubicBezTo>
                    <a:pt x="1010347" y="0"/>
                    <a:pt x="1023636" y="5505"/>
                    <a:pt x="1033435" y="15303"/>
                  </a:cubicBezTo>
                  <a:cubicBezTo>
                    <a:pt x="1043233" y="25101"/>
                    <a:pt x="1048738" y="38390"/>
                    <a:pt x="1048738" y="52247"/>
                  </a:cubicBezTo>
                  <a:lnTo>
                    <a:pt x="1048738" y="688659"/>
                  </a:lnTo>
                  <a:cubicBezTo>
                    <a:pt x="1048738" y="717514"/>
                    <a:pt x="1025346" y="740906"/>
                    <a:pt x="996490" y="740906"/>
                  </a:cubicBezTo>
                  <a:lnTo>
                    <a:pt x="52247" y="740906"/>
                  </a:lnTo>
                  <a:cubicBezTo>
                    <a:pt x="23392" y="740906"/>
                    <a:pt x="0" y="717514"/>
                    <a:pt x="0" y="688659"/>
                  </a:cubicBezTo>
                  <a:lnTo>
                    <a:pt x="0" y="52247"/>
                  </a:lnTo>
                  <a:cubicBezTo>
                    <a:pt x="0" y="23392"/>
                    <a:pt x="23392" y="0"/>
                    <a:pt x="52247" y="0"/>
                  </a:cubicBezTo>
                  <a:close/>
                </a:path>
              </a:pathLst>
            </a:custGeom>
            <a:solidFill>
              <a:srgbClr val="8AB7E2"/>
            </a:solidFill>
            <a:ln w="19050" cap="rnd">
              <a:solidFill>
                <a:srgbClr val="000000"/>
              </a:solidFill>
              <a:prstDash val="solid"/>
              <a:round/>
            </a:ln>
          </p:spPr>
        </p:sp>
        <p:sp>
          <p:nvSpPr>
            <p:cNvPr id="14" name="TextBox 14"/>
            <p:cNvSpPr txBox="1"/>
            <p:nvPr/>
          </p:nvSpPr>
          <p:spPr>
            <a:xfrm>
              <a:off x="0" y="-38100"/>
              <a:ext cx="1048738" cy="779006"/>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92878" y="1432452"/>
            <a:ext cx="5038071" cy="668736"/>
            <a:chOff x="0" y="0"/>
            <a:chExt cx="1048738" cy="139206"/>
          </a:xfrm>
        </p:grpSpPr>
        <p:sp>
          <p:nvSpPr>
            <p:cNvPr id="16" name="Freeform 16"/>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17" name="TextBox 17"/>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92878" y="5460655"/>
            <a:ext cx="5038071" cy="668736"/>
            <a:chOff x="0" y="0"/>
            <a:chExt cx="1048738" cy="139206"/>
          </a:xfrm>
        </p:grpSpPr>
        <p:sp>
          <p:nvSpPr>
            <p:cNvPr id="19" name="Freeform 19"/>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0" name="TextBox 20"/>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6722305" y="1432452"/>
            <a:ext cx="5038071" cy="668736"/>
            <a:chOff x="0" y="0"/>
            <a:chExt cx="1048738" cy="139206"/>
          </a:xfrm>
        </p:grpSpPr>
        <p:sp>
          <p:nvSpPr>
            <p:cNvPr id="22" name="Freeform 22"/>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3" name="TextBox 23"/>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6722305" y="5460655"/>
            <a:ext cx="5038071" cy="668736"/>
            <a:chOff x="0" y="0"/>
            <a:chExt cx="1048738" cy="139206"/>
          </a:xfrm>
        </p:grpSpPr>
        <p:sp>
          <p:nvSpPr>
            <p:cNvPr id="25" name="Freeform 25"/>
            <p:cNvSpPr/>
            <p:nvPr/>
          </p:nvSpPr>
          <p:spPr>
            <a:xfrm>
              <a:off x="0" y="0"/>
              <a:ext cx="1048738" cy="139206"/>
            </a:xfrm>
            <a:custGeom>
              <a:avLst/>
              <a:gdLst/>
              <a:ahLst/>
              <a:cxnLst/>
              <a:rect l="l" t="t" r="r" b="b"/>
              <a:pathLst>
                <a:path w="1048738" h="139206">
                  <a:moveTo>
                    <a:pt x="26124" y="0"/>
                  </a:moveTo>
                  <a:lnTo>
                    <a:pt x="1022614" y="0"/>
                  </a:lnTo>
                  <a:cubicBezTo>
                    <a:pt x="1029542" y="0"/>
                    <a:pt x="1036187" y="2752"/>
                    <a:pt x="1041086" y="7651"/>
                  </a:cubicBezTo>
                  <a:cubicBezTo>
                    <a:pt x="1045985" y="12551"/>
                    <a:pt x="1048738" y="19195"/>
                    <a:pt x="1048738" y="26124"/>
                  </a:cubicBezTo>
                  <a:lnTo>
                    <a:pt x="1048738" y="113082"/>
                  </a:lnTo>
                  <a:cubicBezTo>
                    <a:pt x="1048738" y="127510"/>
                    <a:pt x="1037042" y="139206"/>
                    <a:pt x="1022614" y="139206"/>
                  </a:cubicBezTo>
                  <a:lnTo>
                    <a:pt x="26124" y="139206"/>
                  </a:lnTo>
                  <a:cubicBezTo>
                    <a:pt x="19195" y="139206"/>
                    <a:pt x="12551" y="136454"/>
                    <a:pt x="7651" y="131554"/>
                  </a:cubicBezTo>
                  <a:cubicBezTo>
                    <a:pt x="2752" y="126655"/>
                    <a:pt x="0" y="120011"/>
                    <a:pt x="0" y="113082"/>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id="26" name="TextBox 26"/>
            <p:cNvSpPr txBox="1"/>
            <p:nvPr/>
          </p:nvSpPr>
          <p:spPr>
            <a:xfrm>
              <a:off x="0" y="-38100"/>
              <a:ext cx="1048738" cy="177306"/>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1651728" y="1766820"/>
            <a:ext cx="3739422" cy="302895"/>
          </a:xfrm>
          <a:prstGeom prst="rect">
            <a:avLst/>
          </a:prstGeom>
        </p:spPr>
        <p:txBody>
          <a:bodyPr lIns="0" tIns="0" rIns="0" bIns="0" rtlCol="0" anchor="t">
            <a:spAutoFit/>
          </a:bodyPr>
          <a:lstStyle/>
          <a:p>
            <a:pPr algn="l">
              <a:lnSpc>
                <a:spcPts val="2340"/>
              </a:lnSpc>
            </a:pPr>
            <a:r>
              <a:rPr lang="en-US" sz="2000">
                <a:solidFill>
                  <a:srgbClr val="000000"/>
                </a:solidFill>
                <a:latin typeface="DM Sans"/>
                <a:ea typeface="DM Sans"/>
                <a:cs typeface="DM Sans"/>
                <a:sym typeface="DM Sans"/>
              </a:rPr>
              <a:t>Player and Enemy Interaction</a:t>
            </a:r>
          </a:p>
        </p:txBody>
      </p:sp>
      <p:sp>
        <p:nvSpPr>
          <p:cNvPr id="28" name="TextBox 28"/>
          <p:cNvSpPr txBox="1"/>
          <p:nvPr/>
        </p:nvSpPr>
        <p:spPr>
          <a:xfrm>
            <a:off x="8222347" y="1615372"/>
            <a:ext cx="2327475" cy="302895"/>
          </a:xfrm>
          <a:prstGeom prst="rect">
            <a:avLst/>
          </a:prstGeom>
        </p:spPr>
        <p:txBody>
          <a:bodyPr lIns="0" tIns="0" rIns="0" bIns="0" rtlCol="0" anchor="t">
            <a:spAutoFit/>
          </a:bodyPr>
          <a:lstStyle/>
          <a:p>
            <a:pPr algn="l">
              <a:lnSpc>
                <a:spcPts val="2340"/>
              </a:lnSpc>
            </a:pPr>
            <a:r>
              <a:rPr lang="en-US" sz="2000">
                <a:solidFill>
                  <a:srgbClr val="000000"/>
                </a:solidFill>
                <a:latin typeface="DM Sans"/>
                <a:ea typeface="DM Sans"/>
                <a:cs typeface="DM Sans"/>
                <a:sym typeface="DM Sans"/>
              </a:rPr>
              <a:t>Enemy AI Behavior</a:t>
            </a:r>
          </a:p>
        </p:txBody>
      </p:sp>
      <p:sp>
        <p:nvSpPr>
          <p:cNvPr id="29" name="TextBox 29"/>
          <p:cNvSpPr txBox="1"/>
          <p:nvPr/>
        </p:nvSpPr>
        <p:spPr>
          <a:xfrm>
            <a:off x="2648296" y="5653101"/>
            <a:ext cx="1746286" cy="302895"/>
          </a:xfrm>
          <a:prstGeom prst="rect">
            <a:avLst/>
          </a:prstGeom>
        </p:spPr>
        <p:txBody>
          <a:bodyPr lIns="0" tIns="0" rIns="0" bIns="0" rtlCol="0" anchor="t">
            <a:spAutoFit/>
          </a:bodyPr>
          <a:lstStyle/>
          <a:p>
            <a:pPr algn="l">
              <a:lnSpc>
                <a:spcPts val="2340"/>
              </a:lnSpc>
            </a:pPr>
            <a:r>
              <a:rPr lang="en-US" sz="2000">
                <a:solidFill>
                  <a:srgbClr val="000000"/>
                </a:solidFill>
                <a:latin typeface="DM Sans"/>
                <a:ea typeface="DM Sans"/>
                <a:cs typeface="DM Sans"/>
                <a:sym typeface="DM Sans"/>
              </a:rPr>
              <a:t>Level Design</a:t>
            </a:r>
          </a:p>
        </p:txBody>
      </p:sp>
      <p:sp>
        <p:nvSpPr>
          <p:cNvPr id="30" name="TextBox 30"/>
          <p:cNvSpPr txBox="1"/>
          <p:nvPr/>
        </p:nvSpPr>
        <p:spPr>
          <a:xfrm>
            <a:off x="7317109" y="5653101"/>
            <a:ext cx="4137951" cy="302895"/>
          </a:xfrm>
          <a:prstGeom prst="rect">
            <a:avLst/>
          </a:prstGeom>
        </p:spPr>
        <p:txBody>
          <a:bodyPr lIns="0" tIns="0" rIns="0" bIns="0" rtlCol="0" anchor="t">
            <a:spAutoFit/>
          </a:bodyPr>
          <a:lstStyle/>
          <a:p>
            <a:pPr algn="l">
              <a:lnSpc>
                <a:spcPts val="2340"/>
              </a:lnSpc>
            </a:pPr>
            <a:r>
              <a:rPr lang="en-US" sz="2000">
                <a:solidFill>
                  <a:srgbClr val="000000"/>
                </a:solidFill>
                <a:latin typeface="DM Sans"/>
                <a:ea typeface="DM Sans"/>
                <a:cs typeface="DM Sans"/>
                <a:sym typeface="DM Sans"/>
              </a:rPr>
              <a:t> Collision Detection Performance</a:t>
            </a:r>
          </a:p>
        </p:txBody>
      </p:sp>
      <p:sp>
        <p:nvSpPr>
          <p:cNvPr id="31" name="TextBox 31"/>
          <p:cNvSpPr txBox="1"/>
          <p:nvPr/>
        </p:nvSpPr>
        <p:spPr>
          <a:xfrm>
            <a:off x="1207534" y="2233585"/>
            <a:ext cx="4627810" cy="2617470"/>
          </a:xfrm>
          <a:prstGeom prst="rect">
            <a:avLst/>
          </a:prstGeom>
        </p:spPr>
        <p:txBody>
          <a:bodyPr lIns="0" tIns="0" rIns="0" bIns="0" rtlCol="0" anchor="t">
            <a:spAutoFit/>
          </a:bodyPr>
          <a:lstStyle/>
          <a:p>
            <a:pPr algn="l">
              <a:lnSpc>
                <a:spcPts val="2295"/>
              </a:lnSpc>
            </a:pPr>
            <a:r>
              <a:rPr lang="en-US" sz="1700" b="1" spc="102">
                <a:solidFill>
                  <a:srgbClr val="000000"/>
                </a:solidFill>
                <a:latin typeface="DM Sans Bold"/>
                <a:ea typeface="DM Sans Bold"/>
                <a:cs typeface="DM Sans Bold"/>
                <a:sym typeface="DM Sans Bold"/>
              </a:rPr>
              <a:t>Challenge:</a:t>
            </a:r>
          </a:p>
          <a:p>
            <a:pPr marL="323852" lvl="1" indent="-161926" algn="l">
              <a:lnSpc>
                <a:spcPts val="2025"/>
              </a:lnSpc>
              <a:spcBef>
                <a:spcPct val="0"/>
              </a:spcBef>
              <a:buFont typeface="Arial"/>
              <a:buChar char="•"/>
            </a:pPr>
            <a:r>
              <a:rPr lang="en-US" sz="1500" spc="90">
                <a:solidFill>
                  <a:srgbClr val="000000"/>
                </a:solidFill>
                <a:latin typeface="DM Sans"/>
                <a:ea typeface="DM Sans"/>
                <a:cs typeface="DM Sans"/>
                <a:sym typeface="DM Sans"/>
              </a:rPr>
              <a:t>Ensu</a:t>
            </a:r>
            <a:r>
              <a:rPr lang="en-US" sz="1500" u="none" spc="90">
                <a:solidFill>
                  <a:srgbClr val="000000"/>
                </a:solidFill>
                <a:latin typeface="DM Sans"/>
                <a:ea typeface="DM Sans"/>
                <a:cs typeface="DM Sans"/>
                <a:sym typeface="DM Sans"/>
              </a:rPr>
              <a:t>ring smooth and realistic interactions between the player and enemies, such as detecting collisions and handling health reduction dynamically.</a:t>
            </a:r>
          </a:p>
          <a:p>
            <a:pPr algn="l">
              <a:lnSpc>
                <a:spcPts val="2295"/>
              </a:lnSpc>
              <a:spcBef>
                <a:spcPct val="0"/>
              </a:spcBef>
            </a:pPr>
            <a:r>
              <a:rPr lang="en-US" sz="1700" b="1" u="none" spc="102">
                <a:solidFill>
                  <a:srgbClr val="000000"/>
                </a:solidFill>
                <a:latin typeface="DM Sans Bold"/>
                <a:ea typeface="DM Sans Bold"/>
                <a:cs typeface="DM Sans Bold"/>
                <a:sym typeface="DM Sans Bold"/>
              </a:rPr>
              <a:t>Solution:</a:t>
            </a:r>
          </a:p>
          <a:p>
            <a:pPr marL="323852" lvl="1" indent="-161926" algn="l">
              <a:lnSpc>
                <a:spcPts val="2025"/>
              </a:lnSpc>
              <a:spcBef>
                <a:spcPct val="0"/>
              </a:spcBef>
              <a:buFont typeface="Arial"/>
              <a:buChar char="•"/>
            </a:pPr>
            <a:r>
              <a:rPr lang="en-US" sz="1500" u="none" spc="90">
                <a:solidFill>
                  <a:srgbClr val="000000"/>
                </a:solidFill>
                <a:latin typeface="DM Sans"/>
                <a:ea typeface="DM Sans"/>
                <a:cs typeface="DM Sans"/>
                <a:sym typeface="DM Sans"/>
              </a:rPr>
              <a:t>Implemented precise collision detection using Pygame’s sprite collision methods (pygame.sprite.spritecollide).</a:t>
            </a:r>
          </a:p>
          <a:p>
            <a:pPr marL="0" lvl="0" indent="0" algn="l">
              <a:lnSpc>
                <a:spcPts val="2025"/>
              </a:lnSpc>
              <a:spcBef>
                <a:spcPct val="0"/>
              </a:spcBef>
            </a:pPr>
            <a:endParaRPr lang="en-US" sz="1500" u="none" spc="90">
              <a:solidFill>
                <a:srgbClr val="000000"/>
              </a:solidFill>
              <a:latin typeface="DM Sans"/>
              <a:ea typeface="DM Sans"/>
              <a:cs typeface="DM Sans"/>
              <a:sym typeface="DM Sans"/>
            </a:endParaRPr>
          </a:p>
        </p:txBody>
      </p:sp>
      <p:sp>
        <p:nvSpPr>
          <p:cNvPr id="32" name="TextBox 32"/>
          <p:cNvSpPr txBox="1"/>
          <p:nvPr/>
        </p:nvSpPr>
        <p:spPr>
          <a:xfrm>
            <a:off x="7075025" y="2104998"/>
            <a:ext cx="4137951" cy="2874645"/>
          </a:xfrm>
          <a:prstGeom prst="rect">
            <a:avLst/>
          </a:prstGeom>
        </p:spPr>
        <p:txBody>
          <a:bodyPr lIns="0" tIns="0" rIns="0" bIns="0" rtlCol="0" anchor="t">
            <a:spAutoFit/>
          </a:bodyPr>
          <a:lstStyle/>
          <a:p>
            <a:pPr algn="l">
              <a:lnSpc>
                <a:spcPts val="2295"/>
              </a:lnSpc>
            </a:pPr>
            <a:r>
              <a:rPr lang="en-US" sz="1700" b="1" spc="102">
                <a:solidFill>
                  <a:srgbClr val="000000"/>
                </a:solidFill>
                <a:latin typeface="DM Sans Bold"/>
                <a:ea typeface="DM Sans Bold"/>
                <a:cs typeface="DM Sans Bold"/>
                <a:sym typeface="DM Sans Bold"/>
              </a:rPr>
              <a:t>Challenge:</a:t>
            </a:r>
          </a:p>
          <a:p>
            <a:pPr marL="323852" lvl="1" indent="-161926" algn="l">
              <a:lnSpc>
                <a:spcPts val="2025"/>
              </a:lnSpc>
              <a:spcBef>
                <a:spcPct val="0"/>
              </a:spcBef>
              <a:buFont typeface="Arial"/>
              <a:buChar char="•"/>
            </a:pPr>
            <a:r>
              <a:rPr lang="en-US" sz="1500" spc="90">
                <a:solidFill>
                  <a:srgbClr val="000000"/>
                </a:solidFill>
                <a:latin typeface="DM Sans"/>
                <a:ea typeface="DM Sans"/>
                <a:cs typeface="DM Sans"/>
                <a:sym typeface="DM Sans"/>
              </a:rPr>
              <a:t>Designing AI f</a:t>
            </a:r>
            <a:r>
              <a:rPr lang="en-US" sz="1500" u="none" spc="90">
                <a:solidFill>
                  <a:srgbClr val="000000"/>
                </a:solidFill>
                <a:latin typeface="DM Sans"/>
                <a:ea typeface="DM Sans"/>
                <a:cs typeface="DM Sans"/>
                <a:sym typeface="DM Sans"/>
              </a:rPr>
              <a:t>or enemies that feels challenging yet predictable enough for fair gameplay.</a:t>
            </a:r>
          </a:p>
          <a:p>
            <a:pPr marL="323852" lvl="1" indent="-161926" algn="l">
              <a:lnSpc>
                <a:spcPts val="2025"/>
              </a:lnSpc>
              <a:spcBef>
                <a:spcPct val="0"/>
              </a:spcBef>
              <a:buFont typeface="Arial"/>
              <a:buChar char="•"/>
            </a:pPr>
            <a:r>
              <a:rPr lang="en-US" sz="1500" u="none" spc="90">
                <a:solidFill>
                  <a:srgbClr val="000000"/>
                </a:solidFill>
                <a:latin typeface="DM Sans"/>
                <a:ea typeface="DM Sans"/>
                <a:cs typeface="DM Sans"/>
                <a:sym typeface="DM Sans"/>
              </a:rPr>
              <a:t>Preventing enemies from getting stuck at edges or obstacles.</a:t>
            </a:r>
          </a:p>
          <a:p>
            <a:pPr algn="l">
              <a:lnSpc>
                <a:spcPts val="2295"/>
              </a:lnSpc>
              <a:spcBef>
                <a:spcPct val="0"/>
              </a:spcBef>
            </a:pPr>
            <a:r>
              <a:rPr lang="en-US" sz="1700" b="1" u="none" spc="102">
                <a:solidFill>
                  <a:srgbClr val="000000"/>
                </a:solidFill>
                <a:latin typeface="DM Sans Bold"/>
                <a:ea typeface="DM Sans Bold"/>
                <a:cs typeface="DM Sans Bold"/>
                <a:sym typeface="DM Sans Bold"/>
              </a:rPr>
              <a:t>Solution:</a:t>
            </a:r>
          </a:p>
          <a:p>
            <a:pPr marL="323852" lvl="1" indent="-161926" algn="l">
              <a:lnSpc>
                <a:spcPts val="2025"/>
              </a:lnSpc>
              <a:spcBef>
                <a:spcPct val="0"/>
              </a:spcBef>
              <a:buFont typeface="Arial"/>
              <a:buChar char="•"/>
            </a:pPr>
            <a:r>
              <a:rPr lang="en-US" sz="1500" u="none" spc="90">
                <a:solidFill>
                  <a:srgbClr val="000000"/>
                </a:solidFill>
                <a:latin typeface="DM Sans"/>
                <a:ea typeface="DM Sans"/>
                <a:cs typeface="DM Sans"/>
                <a:sym typeface="DM Sans"/>
              </a:rPr>
              <a:t>Introduced a patrol system with direction-switching logic when obstacles are detected.</a:t>
            </a:r>
          </a:p>
          <a:p>
            <a:pPr marL="0" lvl="0" indent="0" algn="l">
              <a:lnSpc>
                <a:spcPts val="2025"/>
              </a:lnSpc>
              <a:spcBef>
                <a:spcPct val="0"/>
              </a:spcBef>
            </a:pPr>
            <a:endParaRPr lang="en-US" sz="1500" u="none" spc="90">
              <a:solidFill>
                <a:srgbClr val="000000"/>
              </a:solidFill>
              <a:latin typeface="DM Sans"/>
              <a:ea typeface="DM Sans"/>
              <a:cs typeface="DM Sans"/>
              <a:sym typeface="DM Sans"/>
            </a:endParaRPr>
          </a:p>
        </p:txBody>
      </p:sp>
      <p:sp>
        <p:nvSpPr>
          <p:cNvPr id="33" name="TextBox 33"/>
          <p:cNvSpPr txBox="1"/>
          <p:nvPr/>
        </p:nvSpPr>
        <p:spPr>
          <a:xfrm>
            <a:off x="7075025" y="6243691"/>
            <a:ext cx="4137951" cy="2617470"/>
          </a:xfrm>
          <a:prstGeom prst="rect">
            <a:avLst/>
          </a:prstGeom>
        </p:spPr>
        <p:txBody>
          <a:bodyPr lIns="0" tIns="0" rIns="0" bIns="0" rtlCol="0" anchor="t">
            <a:spAutoFit/>
          </a:bodyPr>
          <a:lstStyle/>
          <a:p>
            <a:pPr algn="l">
              <a:lnSpc>
                <a:spcPts val="2295"/>
              </a:lnSpc>
            </a:pPr>
            <a:r>
              <a:rPr lang="en-US" sz="1700" b="1" spc="102">
                <a:solidFill>
                  <a:srgbClr val="000000"/>
                </a:solidFill>
                <a:latin typeface="DM Sans Bold"/>
                <a:ea typeface="DM Sans Bold"/>
                <a:cs typeface="DM Sans Bold"/>
                <a:sym typeface="DM Sans Bold"/>
              </a:rPr>
              <a:t>Challenge:</a:t>
            </a:r>
          </a:p>
          <a:p>
            <a:pPr marL="323852" lvl="1" indent="-161926" algn="l">
              <a:lnSpc>
                <a:spcPts val="2025"/>
              </a:lnSpc>
              <a:spcBef>
                <a:spcPct val="0"/>
              </a:spcBef>
              <a:buFont typeface="Arial"/>
              <a:buChar char="•"/>
            </a:pPr>
            <a:r>
              <a:rPr lang="en-US" sz="1500" spc="90">
                <a:solidFill>
                  <a:srgbClr val="000000"/>
                </a:solidFill>
                <a:latin typeface="DM Sans"/>
                <a:ea typeface="DM Sans"/>
                <a:cs typeface="DM Sans"/>
                <a:sym typeface="DM Sans"/>
              </a:rPr>
              <a:t>F</a:t>
            </a:r>
            <a:r>
              <a:rPr lang="en-US" sz="1500" u="none" spc="90">
                <a:solidFill>
                  <a:srgbClr val="000000"/>
                </a:solidFill>
                <a:latin typeface="DM Sans"/>
                <a:ea typeface="DM Sans"/>
                <a:cs typeface="DM Sans"/>
                <a:sym typeface="DM Sans"/>
              </a:rPr>
              <a:t>requent collision checks for bullets, grenades, and characters caused frame rate drops during high-action scenes.</a:t>
            </a:r>
          </a:p>
          <a:p>
            <a:pPr algn="l">
              <a:lnSpc>
                <a:spcPts val="2295"/>
              </a:lnSpc>
              <a:spcBef>
                <a:spcPct val="0"/>
              </a:spcBef>
            </a:pPr>
            <a:r>
              <a:rPr lang="en-US" sz="1700" b="1" u="none" spc="102">
                <a:solidFill>
                  <a:srgbClr val="000000"/>
                </a:solidFill>
                <a:latin typeface="DM Sans Bold"/>
                <a:ea typeface="DM Sans Bold"/>
                <a:cs typeface="DM Sans Bold"/>
                <a:sym typeface="DM Sans Bold"/>
              </a:rPr>
              <a:t>Solution:</a:t>
            </a:r>
          </a:p>
          <a:p>
            <a:pPr marL="323852" lvl="1" indent="-161926" algn="l">
              <a:lnSpc>
                <a:spcPts val="2025"/>
              </a:lnSpc>
              <a:spcBef>
                <a:spcPct val="0"/>
              </a:spcBef>
              <a:buFont typeface="Arial"/>
              <a:buChar char="•"/>
            </a:pPr>
            <a:r>
              <a:rPr lang="en-US" sz="1500" u="none" spc="90">
                <a:solidFill>
                  <a:srgbClr val="000000"/>
                </a:solidFill>
                <a:latin typeface="DM Sans"/>
                <a:ea typeface="DM Sans"/>
                <a:cs typeface="DM Sans"/>
                <a:sym typeface="DM Sans"/>
              </a:rPr>
              <a:t>Optimized collision detection by limiting checks to relevant objects in the player’s vicinity.</a:t>
            </a:r>
          </a:p>
          <a:p>
            <a:pPr marL="0" lvl="0" indent="0" algn="l">
              <a:lnSpc>
                <a:spcPts val="2025"/>
              </a:lnSpc>
              <a:spcBef>
                <a:spcPct val="0"/>
              </a:spcBef>
            </a:pPr>
            <a:endParaRPr lang="en-US" sz="1500" u="none" spc="90">
              <a:solidFill>
                <a:srgbClr val="000000"/>
              </a:solidFill>
              <a:latin typeface="DM Sans"/>
              <a:ea typeface="DM Sans"/>
              <a:cs typeface="DM Sans"/>
              <a:sym typeface="DM Sans"/>
            </a:endParaRPr>
          </a:p>
        </p:txBody>
      </p:sp>
      <p:sp>
        <p:nvSpPr>
          <p:cNvPr id="34" name="TextBox 34"/>
          <p:cNvSpPr txBox="1"/>
          <p:nvPr/>
        </p:nvSpPr>
        <p:spPr>
          <a:xfrm>
            <a:off x="1253199" y="6291316"/>
            <a:ext cx="4137951" cy="2874645"/>
          </a:xfrm>
          <a:prstGeom prst="rect">
            <a:avLst/>
          </a:prstGeom>
        </p:spPr>
        <p:txBody>
          <a:bodyPr lIns="0" tIns="0" rIns="0" bIns="0" rtlCol="0" anchor="t">
            <a:spAutoFit/>
          </a:bodyPr>
          <a:lstStyle/>
          <a:p>
            <a:pPr algn="l">
              <a:lnSpc>
                <a:spcPts val="2295"/>
              </a:lnSpc>
            </a:pPr>
            <a:r>
              <a:rPr lang="en-US" sz="1700" b="1" spc="102">
                <a:solidFill>
                  <a:srgbClr val="000000"/>
                </a:solidFill>
                <a:latin typeface="DM Sans Bold"/>
                <a:ea typeface="DM Sans Bold"/>
                <a:cs typeface="DM Sans Bold"/>
                <a:sym typeface="DM Sans Bold"/>
              </a:rPr>
              <a:t>Challenge:</a:t>
            </a:r>
          </a:p>
          <a:p>
            <a:pPr marL="323852" lvl="1" indent="-161926" algn="l">
              <a:lnSpc>
                <a:spcPts val="2025"/>
              </a:lnSpc>
              <a:spcBef>
                <a:spcPct val="0"/>
              </a:spcBef>
              <a:buFont typeface="Arial"/>
              <a:buChar char="•"/>
            </a:pPr>
            <a:r>
              <a:rPr lang="en-US" sz="1500" spc="90">
                <a:solidFill>
                  <a:srgbClr val="000000"/>
                </a:solidFill>
                <a:latin typeface="DM Sans"/>
                <a:ea typeface="DM Sans"/>
                <a:cs typeface="DM Sans"/>
                <a:sym typeface="DM Sans"/>
              </a:rPr>
              <a:t>C</a:t>
            </a:r>
            <a:r>
              <a:rPr lang="en-US" sz="1500" u="none" spc="90">
                <a:solidFill>
                  <a:srgbClr val="000000"/>
                </a:solidFill>
                <a:latin typeface="DM Sans"/>
                <a:ea typeface="DM Sans"/>
                <a:cs typeface="DM Sans"/>
                <a:sym typeface="DM Sans"/>
              </a:rPr>
              <a:t>reating multiple levels with increasing difficulty while maintaining variety and interest.</a:t>
            </a:r>
          </a:p>
          <a:p>
            <a:pPr marL="323852" lvl="1" indent="-161926" algn="l">
              <a:lnSpc>
                <a:spcPts val="2025"/>
              </a:lnSpc>
              <a:spcBef>
                <a:spcPct val="0"/>
              </a:spcBef>
              <a:buFont typeface="Arial"/>
              <a:buChar char="•"/>
            </a:pPr>
            <a:r>
              <a:rPr lang="en-US" sz="1500" u="none" spc="90">
                <a:solidFill>
                  <a:srgbClr val="000000"/>
                </a:solidFill>
                <a:latin typeface="DM Sans"/>
                <a:ea typeface="DM Sans"/>
                <a:cs typeface="DM Sans"/>
                <a:sym typeface="DM Sans"/>
              </a:rPr>
              <a:t>Loading level data dynamically and ensuring seamless transitions.</a:t>
            </a:r>
          </a:p>
          <a:p>
            <a:pPr algn="l">
              <a:lnSpc>
                <a:spcPts val="2295"/>
              </a:lnSpc>
              <a:spcBef>
                <a:spcPct val="0"/>
              </a:spcBef>
            </a:pPr>
            <a:r>
              <a:rPr lang="en-US" sz="1700" b="1" u="none" spc="102">
                <a:solidFill>
                  <a:srgbClr val="000000"/>
                </a:solidFill>
                <a:latin typeface="DM Sans Bold"/>
                <a:ea typeface="DM Sans Bold"/>
                <a:cs typeface="DM Sans Bold"/>
                <a:sym typeface="DM Sans Bold"/>
              </a:rPr>
              <a:t>Solution:</a:t>
            </a:r>
          </a:p>
          <a:p>
            <a:pPr marL="323852" lvl="1" indent="-161926" algn="l">
              <a:lnSpc>
                <a:spcPts val="2025"/>
              </a:lnSpc>
              <a:spcBef>
                <a:spcPct val="0"/>
              </a:spcBef>
              <a:buFont typeface="Arial"/>
              <a:buChar char="•"/>
            </a:pPr>
            <a:r>
              <a:rPr lang="en-US" sz="1500" u="none" spc="90">
                <a:solidFill>
                  <a:srgbClr val="000000"/>
                </a:solidFill>
                <a:latin typeface="DM Sans"/>
                <a:ea typeface="DM Sans"/>
                <a:cs typeface="DM Sans"/>
                <a:sym typeface="DM Sans"/>
              </a:rPr>
              <a:t>Used CSV files to design and load levels dynamically, making it easier to create new levels.</a:t>
            </a:r>
          </a:p>
          <a:p>
            <a:pPr marL="0" lvl="0" indent="0" algn="l">
              <a:lnSpc>
                <a:spcPts val="2025"/>
              </a:lnSpc>
              <a:spcBef>
                <a:spcPct val="0"/>
              </a:spcBef>
            </a:pPr>
            <a:endParaRPr lang="en-US" sz="1500" u="none" spc="90">
              <a:solidFill>
                <a:srgbClr val="000000"/>
              </a:solidFill>
              <a:latin typeface="DM Sans"/>
              <a:ea typeface="DM Sans"/>
              <a:cs typeface="DM Sans"/>
              <a:sym typeface="DM Sans"/>
            </a:endParaRPr>
          </a:p>
        </p:txBody>
      </p:sp>
      <p:sp>
        <p:nvSpPr>
          <p:cNvPr id="35" name="Freeform 35"/>
          <p:cNvSpPr/>
          <p:nvPr/>
        </p:nvSpPr>
        <p:spPr>
          <a:xfrm>
            <a:off x="6216804" y="9366522"/>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36" name="Freeform 36"/>
          <p:cNvSpPr/>
          <p:nvPr/>
        </p:nvSpPr>
        <p:spPr>
          <a:xfrm>
            <a:off x="-1558320"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7" name="Freeform 37"/>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38" name="TextBox 38"/>
          <p:cNvSpPr txBox="1"/>
          <p:nvPr/>
        </p:nvSpPr>
        <p:spPr>
          <a:xfrm>
            <a:off x="1476375" y="63241"/>
            <a:ext cx="7829550" cy="1226820"/>
          </a:xfrm>
          <a:prstGeom prst="rect">
            <a:avLst/>
          </a:prstGeom>
        </p:spPr>
        <p:txBody>
          <a:bodyPr lIns="0" tIns="0" rIns="0" bIns="0" rtlCol="0" anchor="t">
            <a:spAutoFit/>
          </a:bodyPr>
          <a:lstStyle/>
          <a:p>
            <a:pPr algn="ctr">
              <a:lnSpc>
                <a:spcPts val="10080"/>
              </a:lnSpc>
              <a:spcBef>
                <a:spcPct val="0"/>
              </a:spcBef>
            </a:pPr>
            <a:r>
              <a:rPr lang="en-US" sz="7200" b="1">
                <a:solidFill>
                  <a:srgbClr val="000000"/>
                </a:solidFill>
                <a:latin typeface="Open Sans Bold"/>
                <a:ea typeface="Open Sans Bold"/>
                <a:cs typeface="Open Sans Bold"/>
                <a:sym typeface="Open Sans Bold"/>
              </a:rPr>
              <a:t>Challenges Faced</a:t>
            </a:r>
          </a:p>
        </p:txBody>
      </p:sp>
      <p:pic>
        <p:nvPicPr>
          <p:cNvPr id="40" name="Picture 39">
            <a:extLst>
              <a:ext uri="{FF2B5EF4-FFF2-40B4-BE49-F238E27FC236}">
                <a16:creationId xmlns:a16="http://schemas.microsoft.com/office/drawing/2014/main" id="{5647FBDC-83F5-D865-8F42-4AEC3B44D6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92180" y="1649675"/>
            <a:ext cx="5202942" cy="69876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3962400" y="543933"/>
            <a:ext cx="7065473" cy="1301749"/>
          </a:xfrm>
          <a:prstGeom prst="rect">
            <a:avLst/>
          </a:prstGeom>
        </p:spPr>
        <p:txBody>
          <a:bodyPr lIns="0" tIns="0" rIns="0" bIns="0" rtlCol="0" anchor="t">
            <a:spAutoFit/>
          </a:bodyPr>
          <a:lstStyle/>
          <a:p>
            <a:pPr algn="l">
              <a:lnSpc>
                <a:spcPts val="9699"/>
              </a:lnSpc>
            </a:pPr>
            <a:r>
              <a:rPr lang="en-US" sz="9999" b="1" dirty="0">
                <a:solidFill>
                  <a:srgbClr val="000000"/>
                </a:solidFill>
                <a:latin typeface="DM Sans Bold"/>
                <a:ea typeface="DM Sans Bold"/>
                <a:cs typeface="DM Sans Bold"/>
                <a:sym typeface="DM Sans Bold"/>
              </a:rPr>
              <a:t>Conclusion</a:t>
            </a:r>
          </a:p>
        </p:txBody>
      </p:sp>
      <p:sp>
        <p:nvSpPr>
          <p:cNvPr id="4" name="TextBox 4"/>
          <p:cNvSpPr txBox="1"/>
          <p:nvPr/>
        </p:nvSpPr>
        <p:spPr>
          <a:xfrm>
            <a:off x="9372600" y="1911018"/>
            <a:ext cx="7949773" cy="7918133"/>
          </a:xfrm>
          <a:prstGeom prst="rect">
            <a:avLst/>
          </a:prstGeom>
        </p:spPr>
        <p:txBody>
          <a:bodyPr lIns="0" tIns="0" rIns="0" bIns="0" rtlCol="0" anchor="t">
            <a:spAutoFit/>
          </a:bodyPr>
          <a:lstStyle/>
          <a:p>
            <a:pPr algn="l">
              <a:lnSpc>
                <a:spcPts val="2564"/>
              </a:lnSpc>
            </a:pPr>
            <a:r>
              <a:rPr lang="en-US" sz="1899" spc="113" dirty="0">
                <a:solidFill>
                  <a:srgbClr val="000000"/>
                </a:solidFill>
                <a:latin typeface="DM Sans"/>
                <a:ea typeface="DM Sans"/>
                <a:cs typeface="DM Sans"/>
                <a:sym typeface="DM Sans"/>
              </a:rPr>
              <a:t>The shooter game project successfully demonstrates the practical application of game development concepts using Python and the </a:t>
            </a:r>
            <a:r>
              <a:rPr lang="en-US" sz="1899" spc="113" dirty="0" err="1">
                <a:solidFill>
                  <a:srgbClr val="000000"/>
                </a:solidFill>
                <a:latin typeface="DM Sans"/>
                <a:ea typeface="DM Sans"/>
                <a:cs typeface="DM Sans"/>
                <a:sym typeface="DM Sans"/>
              </a:rPr>
              <a:t>Pygame</a:t>
            </a:r>
            <a:r>
              <a:rPr lang="en-US" sz="1899" spc="113" dirty="0">
                <a:solidFill>
                  <a:srgbClr val="000000"/>
                </a:solidFill>
                <a:latin typeface="DM Sans"/>
                <a:ea typeface="DM Sans"/>
                <a:cs typeface="DM Sans"/>
                <a:sym typeface="DM Sans"/>
              </a:rPr>
              <a:t> library. It blends dynamic gameplay mechanics, such as player movement, shooting, and grenade-throwing, with interactive elements like enemy AI, resource pickups, and level progression to deliver an engaging and immersive experience.</a:t>
            </a:r>
          </a:p>
          <a:p>
            <a:pPr algn="l">
              <a:lnSpc>
                <a:spcPts val="2699"/>
              </a:lnSpc>
            </a:pPr>
            <a:endParaRPr lang="en-US" sz="1899" spc="113" dirty="0">
              <a:solidFill>
                <a:srgbClr val="000000"/>
              </a:solidFill>
              <a:latin typeface="DM Sans"/>
              <a:ea typeface="DM Sans"/>
              <a:cs typeface="DM Sans"/>
              <a:sym typeface="DM Sans"/>
            </a:endParaRPr>
          </a:p>
          <a:p>
            <a:pPr algn="l">
              <a:lnSpc>
                <a:spcPts val="2834"/>
              </a:lnSpc>
            </a:pPr>
            <a:r>
              <a:rPr lang="en-US" sz="2099" b="1" spc="125" dirty="0">
                <a:solidFill>
                  <a:srgbClr val="000000"/>
                </a:solidFill>
                <a:latin typeface="DM Sans Bold"/>
                <a:ea typeface="DM Sans Bold"/>
                <a:cs typeface="DM Sans Bold"/>
                <a:sym typeface="DM Sans Bold"/>
              </a:rPr>
              <a:t>Key accomplishments of the project include:</a:t>
            </a:r>
          </a:p>
          <a:p>
            <a:pPr marL="388620" lvl="1" indent="-194310" algn="l">
              <a:lnSpc>
                <a:spcPts val="2430"/>
              </a:lnSpc>
              <a:buFont typeface="Arial"/>
              <a:buChar char="•"/>
            </a:pPr>
            <a:r>
              <a:rPr lang="en-US" sz="1800" spc="107" dirty="0">
                <a:solidFill>
                  <a:srgbClr val="000000"/>
                </a:solidFill>
                <a:latin typeface="DM Sans"/>
                <a:ea typeface="DM Sans"/>
                <a:cs typeface="DM Sans"/>
                <a:sym typeface="DM Sans"/>
              </a:rPr>
              <a:t>A fully functional 2D shooter game with responsive controls and challenging AI.</a:t>
            </a:r>
          </a:p>
          <a:p>
            <a:pPr marL="388620" lvl="1" indent="-194310" algn="l">
              <a:lnSpc>
                <a:spcPts val="2430"/>
              </a:lnSpc>
              <a:buFont typeface="Arial"/>
              <a:buChar char="•"/>
            </a:pPr>
            <a:r>
              <a:rPr lang="en-US" sz="1800" spc="107" dirty="0">
                <a:solidFill>
                  <a:srgbClr val="000000"/>
                </a:solidFill>
                <a:latin typeface="DM Sans"/>
                <a:ea typeface="DM Sans"/>
                <a:cs typeface="DM Sans"/>
                <a:sym typeface="DM Sans"/>
              </a:rPr>
              <a:t>Modular and scalable code that facilitates easy extension and enhancement.</a:t>
            </a:r>
          </a:p>
          <a:p>
            <a:pPr marL="388620" lvl="1" indent="-194310" algn="l">
              <a:lnSpc>
                <a:spcPts val="2430"/>
              </a:lnSpc>
              <a:buFont typeface="Arial"/>
              <a:buChar char="•"/>
            </a:pPr>
            <a:r>
              <a:rPr lang="en-US" sz="1800" spc="107" dirty="0">
                <a:solidFill>
                  <a:srgbClr val="000000"/>
                </a:solidFill>
                <a:latin typeface="DM Sans"/>
                <a:ea typeface="DM Sans"/>
                <a:cs typeface="DM Sans"/>
                <a:sym typeface="DM Sans"/>
              </a:rPr>
              <a:t>Visually appealing graphics and synchronized sound effects that enhance player immersion.</a:t>
            </a:r>
          </a:p>
          <a:p>
            <a:pPr algn="l">
              <a:lnSpc>
                <a:spcPts val="2430"/>
              </a:lnSpc>
            </a:pPr>
            <a:endParaRPr lang="en-US" sz="1800" spc="107" dirty="0">
              <a:solidFill>
                <a:srgbClr val="000000"/>
              </a:solidFill>
              <a:latin typeface="DM Sans"/>
              <a:ea typeface="DM Sans"/>
              <a:cs typeface="DM Sans"/>
              <a:sym typeface="DM Sans"/>
            </a:endParaRPr>
          </a:p>
          <a:p>
            <a:pPr algn="l">
              <a:lnSpc>
                <a:spcPts val="2834"/>
              </a:lnSpc>
            </a:pPr>
            <a:r>
              <a:rPr lang="en-US" sz="2099" b="1" spc="125" dirty="0">
                <a:solidFill>
                  <a:srgbClr val="000000"/>
                </a:solidFill>
                <a:latin typeface="DM Sans Bold"/>
                <a:ea typeface="DM Sans Bold"/>
                <a:cs typeface="DM Sans Bold"/>
                <a:sym typeface="DM Sans Bold"/>
              </a:rPr>
              <a:t>Despite these achievements, the project also highlighted areas for improvement:</a:t>
            </a:r>
          </a:p>
          <a:p>
            <a:pPr marL="388620" lvl="1" indent="-194310" algn="l">
              <a:lnSpc>
                <a:spcPts val="2430"/>
              </a:lnSpc>
              <a:buFont typeface="Arial"/>
              <a:buChar char="•"/>
            </a:pPr>
            <a:r>
              <a:rPr lang="en-US" sz="1800" spc="107" dirty="0">
                <a:solidFill>
                  <a:srgbClr val="000000"/>
                </a:solidFill>
                <a:latin typeface="DM Sans"/>
                <a:ea typeface="DM Sans"/>
                <a:cs typeface="DM Sans"/>
                <a:sym typeface="DM Sans"/>
              </a:rPr>
              <a:t>Enemy AI behavior could be enhanced for greater depth and challenge.</a:t>
            </a:r>
          </a:p>
          <a:p>
            <a:pPr marL="388620" lvl="1" indent="-194310" algn="l">
              <a:lnSpc>
                <a:spcPts val="2430"/>
              </a:lnSpc>
              <a:buFont typeface="Arial"/>
              <a:buChar char="•"/>
            </a:pPr>
            <a:r>
              <a:rPr lang="en-US" sz="1800" spc="107" dirty="0">
                <a:solidFill>
                  <a:srgbClr val="000000"/>
                </a:solidFill>
                <a:latin typeface="DM Sans"/>
                <a:ea typeface="DM Sans"/>
                <a:cs typeface="DM Sans"/>
                <a:sym typeface="DM Sans"/>
              </a:rPr>
              <a:t>Additional levels, features, and difficulty settings could broaden the game’s appeal.</a:t>
            </a:r>
          </a:p>
          <a:p>
            <a:pPr marL="388620" lvl="1" indent="-194310" algn="l">
              <a:lnSpc>
                <a:spcPts val="2430"/>
              </a:lnSpc>
              <a:buFont typeface="Arial"/>
              <a:buChar char="•"/>
            </a:pPr>
            <a:r>
              <a:rPr lang="en-US" sz="1800" spc="107" dirty="0">
                <a:solidFill>
                  <a:srgbClr val="000000"/>
                </a:solidFill>
                <a:latin typeface="DM Sans"/>
                <a:ea typeface="DM Sans"/>
                <a:cs typeface="DM Sans"/>
                <a:sym typeface="DM Sans"/>
              </a:rPr>
              <a:t>Optimization for performance under high-action scenarios remains an opportunity for refinement.</a:t>
            </a:r>
          </a:p>
          <a:p>
            <a:pPr marL="0" lvl="0" indent="0" algn="l">
              <a:lnSpc>
                <a:spcPts val="2430"/>
              </a:lnSpc>
              <a:spcBef>
                <a:spcPct val="0"/>
              </a:spcBef>
            </a:pPr>
            <a:endParaRPr lang="en-US" sz="1800" spc="107" dirty="0">
              <a:solidFill>
                <a:srgbClr val="000000"/>
              </a:solidFill>
              <a:latin typeface="DM Sans"/>
              <a:ea typeface="DM Sans"/>
              <a:cs typeface="DM Sans"/>
              <a:sym typeface="DM Sans"/>
            </a:endParaRPr>
          </a:p>
        </p:txBody>
      </p:sp>
      <p:pic>
        <p:nvPicPr>
          <p:cNvPr id="6" name="Picture 5">
            <a:extLst>
              <a:ext uri="{FF2B5EF4-FFF2-40B4-BE49-F238E27FC236}">
                <a16:creationId xmlns:a16="http://schemas.microsoft.com/office/drawing/2014/main" id="{8CECE8C4-5E9F-C0B2-1922-247934B87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400300"/>
            <a:ext cx="7391400" cy="604101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769787" y="1341759"/>
            <a:ext cx="11106776" cy="8567738"/>
          </a:xfrm>
          <a:prstGeom prst="rect">
            <a:avLst/>
          </a:prstGeom>
        </p:spPr>
        <p:txBody>
          <a:bodyPr lIns="0" tIns="0" rIns="0" bIns="0" rtlCol="0" anchor="t">
            <a:spAutoFit/>
          </a:bodyPr>
          <a:lstStyle/>
          <a:p>
            <a:pPr algn="l">
              <a:lnSpc>
                <a:spcPts val="3374"/>
              </a:lnSpc>
            </a:pPr>
            <a:r>
              <a:rPr lang="en-US" sz="2499" b="1" spc="149" dirty="0">
                <a:solidFill>
                  <a:srgbClr val="000000"/>
                </a:solidFill>
                <a:latin typeface="DM Sans Bold"/>
                <a:ea typeface="DM Sans Bold"/>
                <a:cs typeface="DM Sans Bold"/>
                <a:sym typeface="DM Sans Bold"/>
              </a:rPr>
              <a:t>Limited Levels and Features:</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The game includes a small number of levels with straightforward objectives. There are no puzzles, boss fights, or dynamic challenges to diversify gameplay.</a:t>
            </a:r>
          </a:p>
          <a:p>
            <a:pPr algn="l">
              <a:lnSpc>
                <a:spcPts val="3374"/>
              </a:lnSpc>
            </a:pPr>
            <a:endParaRPr lang="en-US" sz="2000" spc="120" dirty="0">
              <a:solidFill>
                <a:srgbClr val="000000"/>
              </a:solidFill>
              <a:latin typeface="DM Sans"/>
              <a:ea typeface="DM Sans"/>
              <a:cs typeface="DM Sans"/>
              <a:sym typeface="DM Sans"/>
            </a:endParaRPr>
          </a:p>
          <a:p>
            <a:pPr algn="l">
              <a:lnSpc>
                <a:spcPts val="3374"/>
              </a:lnSpc>
            </a:pPr>
            <a:r>
              <a:rPr lang="en-US" sz="2499" b="1" spc="149" dirty="0">
                <a:solidFill>
                  <a:srgbClr val="000000"/>
                </a:solidFill>
                <a:latin typeface="DM Sans Bold"/>
                <a:ea typeface="DM Sans Bold"/>
                <a:cs typeface="DM Sans Bold"/>
                <a:sym typeface="DM Sans Bold"/>
              </a:rPr>
              <a:t>No Multiplayer Option:</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The game is single-player only, limiting its appeal to users who enjoy cooperative or competitive play.</a:t>
            </a:r>
          </a:p>
          <a:p>
            <a:pPr algn="l">
              <a:lnSpc>
                <a:spcPts val="2700"/>
              </a:lnSpc>
            </a:pPr>
            <a:endParaRPr lang="en-US" sz="2000" spc="120" dirty="0">
              <a:solidFill>
                <a:srgbClr val="000000"/>
              </a:solidFill>
              <a:latin typeface="DM Sans"/>
              <a:ea typeface="DM Sans"/>
              <a:cs typeface="DM Sans"/>
              <a:sym typeface="DM Sans"/>
            </a:endParaRPr>
          </a:p>
          <a:p>
            <a:pPr algn="l">
              <a:lnSpc>
                <a:spcPts val="3374"/>
              </a:lnSpc>
            </a:pPr>
            <a:r>
              <a:rPr lang="en-US" sz="2499" b="1" spc="149" dirty="0">
                <a:solidFill>
                  <a:srgbClr val="000000"/>
                </a:solidFill>
                <a:latin typeface="DM Sans Bold"/>
                <a:ea typeface="DM Sans Bold"/>
                <a:cs typeface="DM Sans Bold"/>
                <a:sym typeface="DM Sans Bold"/>
              </a:rPr>
              <a:t>Static Resource Placement:</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Health, ammo, and grenade pickups are placed statically in levels, reducing </a:t>
            </a:r>
            <a:r>
              <a:rPr lang="en-US" sz="2000" spc="120" dirty="0" err="1">
                <a:solidFill>
                  <a:srgbClr val="000000"/>
                </a:solidFill>
                <a:latin typeface="DM Sans"/>
                <a:ea typeface="DM Sans"/>
                <a:cs typeface="DM Sans"/>
                <a:sym typeface="DM Sans"/>
              </a:rPr>
              <a:t>replayability</a:t>
            </a:r>
            <a:r>
              <a:rPr lang="en-US" sz="2000" spc="120" dirty="0">
                <a:solidFill>
                  <a:srgbClr val="000000"/>
                </a:solidFill>
                <a:latin typeface="DM Sans"/>
                <a:ea typeface="DM Sans"/>
                <a:cs typeface="DM Sans"/>
                <a:sym typeface="DM Sans"/>
              </a:rPr>
              <a:t> and surprise elements.</a:t>
            </a:r>
          </a:p>
          <a:p>
            <a:pPr algn="l">
              <a:lnSpc>
                <a:spcPts val="3374"/>
              </a:lnSpc>
            </a:pPr>
            <a:endParaRPr lang="en-US" sz="2000" spc="120" dirty="0">
              <a:solidFill>
                <a:srgbClr val="000000"/>
              </a:solidFill>
              <a:latin typeface="DM Sans"/>
              <a:ea typeface="DM Sans"/>
              <a:cs typeface="DM Sans"/>
              <a:sym typeface="DM Sans"/>
            </a:endParaRPr>
          </a:p>
          <a:p>
            <a:pPr algn="l">
              <a:lnSpc>
                <a:spcPts val="3374"/>
              </a:lnSpc>
            </a:pPr>
            <a:r>
              <a:rPr lang="en-US" sz="2499" b="1" spc="149" dirty="0">
                <a:solidFill>
                  <a:srgbClr val="000000"/>
                </a:solidFill>
                <a:latin typeface="DM Sans Bold"/>
                <a:ea typeface="DM Sans Bold"/>
                <a:cs typeface="DM Sans Bold"/>
                <a:sym typeface="DM Sans Bold"/>
              </a:rPr>
              <a:t>Graphics and Animations:</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While functional, the game’s graphics are relatively simple, and animations could be smoother and more detailed.</a:t>
            </a:r>
          </a:p>
          <a:p>
            <a:pPr algn="l">
              <a:lnSpc>
                <a:spcPts val="3374"/>
              </a:lnSpc>
            </a:pPr>
            <a:endParaRPr lang="en-US" sz="2000" spc="120" dirty="0">
              <a:solidFill>
                <a:srgbClr val="000000"/>
              </a:solidFill>
              <a:latin typeface="DM Sans"/>
              <a:ea typeface="DM Sans"/>
              <a:cs typeface="DM Sans"/>
              <a:sym typeface="DM Sans"/>
            </a:endParaRPr>
          </a:p>
          <a:p>
            <a:pPr algn="l">
              <a:lnSpc>
                <a:spcPts val="3374"/>
              </a:lnSpc>
            </a:pPr>
            <a:r>
              <a:rPr lang="en-US" sz="2499" b="1" spc="149" dirty="0">
                <a:solidFill>
                  <a:srgbClr val="000000"/>
                </a:solidFill>
                <a:latin typeface="DM Sans Bold"/>
                <a:ea typeface="DM Sans Bold"/>
                <a:cs typeface="DM Sans Bold"/>
                <a:sym typeface="DM Sans Bold"/>
              </a:rPr>
              <a:t>Audio Complexity:</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The sound design, while sufficient, does not include advanced audio features such as adaptive background music or spatial sound effects.</a:t>
            </a:r>
          </a:p>
          <a:p>
            <a:pPr algn="l">
              <a:lnSpc>
                <a:spcPts val="2700"/>
              </a:lnSpc>
            </a:pPr>
            <a:endParaRPr lang="en-US" sz="2000" spc="120" dirty="0">
              <a:solidFill>
                <a:srgbClr val="000000"/>
              </a:solidFill>
              <a:latin typeface="DM Sans"/>
              <a:ea typeface="DM Sans"/>
              <a:cs typeface="DM Sans"/>
              <a:sym typeface="DM Sans"/>
            </a:endParaRPr>
          </a:p>
          <a:p>
            <a:pPr algn="l">
              <a:lnSpc>
                <a:spcPts val="3374"/>
              </a:lnSpc>
            </a:pPr>
            <a:r>
              <a:rPr lang="en-US" sz="2499" b="1" spc="149" dirty="0">
                <a:solidFill>
                  <a:srgbClr val="000000"/>
                </a:solidFill>
                <a:latin typeface="DM Sans Bold"/>
                <a:ea typeface="DM Sans Bold"/>
                <a:cs typeface="DM Sans Bold"/>
                <a:sym typeface="DM Sans Bold"/>
              </a:rPr>
              <a:t>Save/Load System:</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The presence of a save/load feature means players can resume from the place where they were playing.</a:t>
            </a:r>
          </a:p>
        </p:txBody>
      </p:sp>
      <p:sp>
        <p:nvSpPr>
          <p:cNvPr id="4" name="TextBox 4"/>
          <p:cNvSpPr txBox="1"/>
          <p:nvPr/>
        </p:nvSpPr>
        <p:spPr>
          <a:xfrm>
            <a:off x="2033671" y="262926"/>
            <a:ext cx="12104156" cy="971554"/>
          </a:xfrm>
          <a:prstGeom prst="rect">
            <a:avLst/>
          </a:prstGeom>
        </p:spPr>
        <p:txBody>
          <a:bodyPr lIns="0" tIns="0" rIns="0" bIns="0" rtlCol="0" anchor="t">
            <a:spAutoFit/>
          </a:bodyPr>
          <a:lstStyle/>
          <a:p>
            <a:pPr algn="l">
              <a:lnSpc>
                <a:spcPts val="7275"/>
              </a:lnSpc>
            </a:pPr>
            <a:r>
              <a:rPr lang="en-US" sz="7500" b="1">
                <a:solidFill>
                  <a:srgbClr val="000000"/>
                </a:solidFill>
                <a:latin typeface="DM Sans Bold"/>
                <a:ea typeface="DM Sans Bold"/>
                <a:cs typeface="DM Sans Bold"/>
                <a:sym typeface="DM Sans Bold"/>
              </a:rPr>
              <a:t>Limitations Of the Project</a:t>
            </a:r>
          </a:p>
        </p:txBody>
      </p:sp>
      <p:pic>
        <p:nvPicPr>
          <p:cNvPr id="6" name="Picture 5">
            <a:extLst>
              <a:ext uri="{FF2B5EF4-FFF2-40B4-BE49-F238E27FC236}">
                <a16:creationId xmlns:a16="http://schemas.microsoft.com/office/drawing/2014/main" id="{AB36FA14-882E-243B-BE70-947C9BBE7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19030" y="2247900"/>
            <a:ext cx="5497037" cy="61722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7391400" y="1109662"/>
            <a:ext cx="10744200" cy="9194376"/>
          </a:xfrm>
          <a:prstGeom prst="rect">
            <a:avLst/>
          </a:prstGeom>
        </p:spPr>
        <p:txBody>
          <a:bodyPr wrap="square" lIns="0" tIns="0" rIns="0" bIns="0" rtlCol="0" anchor="t">
            <a:spAutoFit/>
          </a:bodyPr>
          <a:lstStyle/>
          <a:p>
            <a:pPr algn="l">
              <a:lnSpc>
                <a:spcPts val="3374"/>
              </a:lnSpc>
            </a:pPr>
            <a:r>
              <a:rPr lang="en-US" sz="2499" b="1" spc="149" dirty="0" err="1">
                <a:solidFill>
                  <a:srgbClr val="000000"/>
                </a:solidFill>
                <a:latin typeface="DM Sans Bold"/>
                <a:ea typeface="DM Sans Bold"/>
                <a:cs typeface="DM Sans Bold"/>
                <a:sym typeface="DM Sans Bold"/>
              </a:rPr>
              <a:t>Pygame</a:t>
            </a:r>
            <a:r>
              <a:rPr lang="en-US" sz="2499" b="1" spc="149" dirty="0">
                <a:solidFill>
                  <a:srgbClr val="000000"/>
                </a:solidFill>
                <a:latin typeface="DM Sans Bold"/>
                <a:ea typeface="DM Sans Bold"/>
                <a:cs typeface="DM Sans Bold"/>
                <a:sym typeface="DM Sans Bold"/>
              </a:rPr>
              <a:t> Documentation:</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Comprehensive reference for </a:t>
            </a:r>
            <a:r>
              <a:rPr lang="en-US" sz="2000" spc="120" dirty="0" err="1">
                <a:solidFill>
                  <a:srgbClr val="000000"/>
                </a:solidFill>
                <a:latin typeface="DM Sans"/>
                <a:ea typeface="DM Sans"/>
                <a:cs typeface="DM Sans"/>
                <a:sym typeface="DM Sans"/>
              </a:rPr>
              <a:t>Pygame</a:t>
            </a:r>
            <a:r>
              <a:rPr lang="en-US" sz="2000" spc="120" dirty="0">
                <a:solidFill>
                  <a:srgbClr val="000000"/>
                </a:solidFill>
                <a:latin typeface="DM Sans"/>
                <a:ea typeface="DM Sans"/>
                <a:cs typeface="DM Sans"/>
                <a:sym typeface="DM Sans"/>
              </a:rPr>
              <a:t> features like sprite handling, collision detection, and sound integration.</a:t>
            </a:r>
          </a:p>
          <a:p>
            <a:pPr marL="431801" lvl="1" indent="-215900" algn="l">
              <a:lnSpc>
                <a:spcPts val="2700"/>
              </a:lnSpc>
              <a:buFont typeface="Arial"/>
              <a:buChar char="•"/>
            </a:pPr>
            <a:r>
              <a:rPr lang="en-US" sz="2000" u="sng" spc="120" dirty="0">
                <a:solidFill>
                  <a:srgbClr val="000000"/>
                </a:solidFill>
                <a:latin typeface="DM Sans"/>
                <a:ea typeface="DM Sans"/>
                <a:cs typeface="DM Sans"/>
                <a:sym typeface="DM Sans"/>
              </a:rPr>
              <a:t>https://www.pygame.org/docs/</a:t>
            </a:r>
          </a:p>
          <a:p>
            <a:pPr algn="l">
              <a:lnSpc>
                <a:spcPts val="3374"/>
              </a:lnSpc>
            </a:pPr>
            <a:endParaRPr lang="en-US" sz="2000" u="sng" spc="120" dirty="0">
              <a:solidFill>
                <a:srgbClr val="000000"/>
              </a:solidFill>
              <a:latin typeface="DM Sans"/>
              <a:ea typeface="DM Sans"/>
              <a:cs typeface="DM Sans"/>
              <a:sym typeface="DM Sans"/>
            </a:endParaRPr>
          </a:p>
          <a:p>
            <a:pPr algn="l">
              <a:lnSpc>
                <a:spcPts val="3374"/>
              </a:lnSpc>
            </a:pPr>
            <a:r>
              <a:rPr lang="en-US" sz="2499" b="1" spc="149" dirty="0">
                <a:solidFill>
                  <a:srgbClr val="000000"/>
                </a:solidFill>
                <a:latin typeface="DM Sans Bold"/>
                <a:ea typeface="DM Sans Bold"/>
                <a:cs typeface="DM Sans Bold"/>
                <a:sym typeface="DM Sans Bold"/>
              </a:rPr>
              <a:t>Python Official Documentation:</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Standard library references for </a:t>
            </a:r>
            <a:r>
              <a:rPr lang="en-US" sz="2000" spc="120" dirty="0" err="1">
                <a:solidFill>
                  <a:srgbClr val="000000"/>
                </a:solidFill>
                <a:latin typeface="DM Sans"/>
                <a:ea typeface="DM Sans"/>
                <a:cs typeface="DM Sans"/>
                <a:sym typeface="DM Sans"/>
              </a:rPr>
              <a:t>os</a:t>
            </a:r>
            <a:r>
              <a:rPr lang="en-US" sz="2000" spc="120" dirty="0">
                <a:solidFill>
                  <a:srgbClr val="000000"/>
                </a:solidFill>
                <a:latin typeface="DM Sans"/>
                <a:ea typeface="DM Sans"/>
                <a:cs typeface="DM Sans"/>
                <a:sym typeface="DM Sans"/>
              </a:rPr>
              <a:t>, random, and csv modules.</a:t>
            </a:r>
          </a:p>
          <a:p>
            <a:pPr marL="431801" lvl="1" indent="-215900" algn="l">
              <a:lnSpc>
                <a:spcPts val="2700"/>
              </a:lnSpc>
              <a:buFont typeface="Arial"/>
              <a:buChar char="•"/>
            </a:pPr>
            <a:r>
              <a:rPr lang="en-US" sz="2000" u="sng" spc="120" dirty="0">
                <a:solidFill>
                  <a:srgbClr val="000000"/>
                </a:solidFill>
                <a:latin typeface="DM Sans"/>
                <a:ea typeface="DM Sans"/>
                <a:cs typeface="DM Sans"/>
                <a:sym typeface="DM Sans"/>
                <a:hlinkClick r:id="rId3" tooltip="https://docs.python.org"/>
              </a:rPr>
              <a:t>https://docs.python.org/</a:t>
            </a:r>
          </a:p>
          <a:p>
            <a:pPr algn="l">
              <a:lnSpc>
                <a:spcPts val="3374"/>
              </a:lnSpc>
            </a:pPr>
            <a:endParaRPr lang="en-US" sz="2000" u="sng" spc="120" dirty="0">
              <a:solidFill>
                <a:srgbClr val="000000"/>
              </a:solidFill>
              <a:latin typeface="DM Sans"/>
              <a:ea typeface="DM Sans"/>
              <a:cs typeface="DM Sans"/>
              <a:sym typeface="DM Sans"/>
              <a:hlinkClick r:id="rId3" tooltip="https://docs.python.org"/>
            </a:endParaRPr>
          </a:p>
          <a:p>
            <a:pPr algn="l">
              <a:lnSpc>
                <a:spcPts val="3374"/>
              </a:lnSpc>
            </a:pPr>
            <a:r>
              <a:rPr lang="en-US" sz="2499" b="1" spc="149" dirty="0">
                <a:solidFill>
                  <a:srgbClr val="000000"/>
                </a:solidFill>
                <a:latin typeface="DM Sans Bold"/>
                <a:ea typeface="DM Sans Bold"/>
                <a:cs typeface="DM Sans Bold"/>
                <a:sym typeface="DM Sans Bold"/>
              </a:rPr>
              <a:t>OpenGameArt.org:</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Source for free and royalty-free 2D game assets.</a:t>
            </a:r>
          </a:p>
          <a:p>
            <a:pPr marL="431801" lvl="1" indent="-215900" algn="l">
              <a:lnSpc>
                <a:spcPts val="2700"/>
              </a:lnSpc>
              <a:buFont typeface="Arial"/>
              <a:buChar char="•"/>
            </a:pPr>
            <a:r>
              <a:rPr lang="en-US" sz="2000" u="sng" spc="120" dirty="0">
                <a:solidFill>
                  <a:srgbClr val="000000"/>
                </a:solidFill>
                <a:latin typeface="DM Sans"/>
                <a:ea typeface="DM Sans"/>
                <a:cs typeface="DM Sans"/>
                <a:sym typeface="DM Sans"/>
                <a:hlinkClick r:id="rId4" tooltip="https://opengameart.org"/>
              </a:rPr>
              <a:t>https://opengameart.org/</a:t>
            </a:r>
          </a:p>
          <a:p>
            <a:pPr algn="l">
              <a:lnSpc>
                <a:spcPts val="3374"/>
              </a:lnSpc>
            </a:pPr>
            <a:endParaRPr lang="en-US" sz="2000" u="sng" spc="120" dirty="0">
              <a:solidFill>
                <a:srgbClr val="000000"/>
              </a:solidFill>
              <a:latin typeface="DM Sans"/>
              <a:ea typeface="DM Sans"/>
              <a:cs typeface="DM Sans"/>
              <a:sym typeface="DM Sans"/>
              <a:hlinkClick r:id="rId4" tooltip="https://opengameart.org"/>
            </a:endParaRPr>
          </a:p>
          <a:p>
            <a:pPr algn="l">
              <a:lnSpc>
                <a:spcPts val="3374"/>
              </a:lnSpc>
            </a:pPr>
            <a:r>
              <a:rPr lang="en-US" sz="2499" b="1" spc="149" dirty="0">
                <a:solidFill>
                  <a:srgbClr val="000000"/>
                </a:solidFill>
                <a:latin typeface="DM Sans Bold"/>
                <a:ea typeface="DM Sans Bold"/>
                <a:cs typeface="DM Sans Bold"/>
                <a:sym typeface="DM Sans Bold"/>
              </a:rPr>
              <a:t>Freesound.org:</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Repository for free sound effects and audio clips.</a:t>
            </a:r>
          </a:p>
          <a:p>
            <a:pPr marL="431801" lvl="1" indent="-215900" algn="l">
              <a:lnSpc>
                <a:spcPts val="2700"/>
              </a:lnSpc>
              <a:buFont typeface="Arial"/>
              <a:buChar char="•"/>
            </a:pPr>
            <a:r>
              <a:rPr lang="en-US" sz="2000" u="sng" spc="120" dirty="0">
                <a:solidFill>
                  <a:srgbClr val="000000"/>
                </a:solidFill>
                <a:latin typeface="DM Sans"/>
                <a:ea typeface="DM Sans"/>
                <a:cs typeface="DM Sans"/>
                <a:sym typeface="DM Sans"/>
                <a:hlinkClick r:id="rId5" tooltip="https://freesound.org"/>
              </a:rPr>
              <a:t>https://freesound.org/</a:t>
            </a:r>
          </a:p>
          <a:p>
            <a:pPr algn="l">
              <a:lnSpc>
                <a:spcPts val="3374"/>
              </a:lnSpc>
            </a:pPr>
            <a:endParaRPr lang="en-US" sz="2000" u="sng" spc="120" dirty="0">
              <a:solidFill>
                <a:srgbClr val="000000"/>
              </a:solidFill>
              <a:latin typeface="DM Sans"/>
              <a:ea typeface="DM Sans"/>
              <a:cs typeface="DM Sans"/>
              <a:sym typeface="DM Sans"/>
              <a:hlinkClick r:id="rId5" tooltip="https://freesound.org"/>
            </a:endParaRPr>
          </a:p>
          <a:p>
            <a:pPr algn="l">
              <a:lnSpc>
                <a:spcPts val="3374"/>
              </a:lnSpc>
            </a:pPr>
            <a:r>
              <a:rPr lang="en-US" sz="2499" b="1" spc="149" dirty="0">
                <a:solidFill>
                  <a:srgbClr val="000000"/>
                </a:solidFill>
                <a:latin typeface="DM Sans Bold"/>
                <a:ea typeface="DM Sans Bold"/>
                <a:cs typeface="DM Sans Bold"/>
                <a:sym typeface="DM Sans Bold"/>
              </a:rPr>
              <a:t>Clear Code YouTube Channel:</a:t>
            </a:r>
          </a:p>
          <a:p>
            <a:pPr marL="431801" lvl="1" indent="-215900" algn="l">
              <a:lnSpc>
                <a:spcPts val="2700"/>
              </a:lnSpc>
              <a:buFont typeface="Arial"/>
              <a:buChar char="•"/>
            </a:pPr>
            <a:r>
              <a:rPr lang="en-US" sz="2000" spc="120" dirty="0">
                <a:solidFill>
                  <a:srgbClr val="000000"/>
                </a:solidFill>
                <a:latin typeface="DM Sans"/>
                <a:ea typeface="DM Sans"/>
                <a:cs typeface="DM Sans"/>
                <a:sym typeface="DM Sans"/>
              </a:rPr>
              <a:t>Tutorials on </a:t>
            </a:r>
            <a:r>
              <a:rPr lang="en-US" sz="2000" spc="120" dirty="0" err="1">
                <a:solidFill>
                  <a:srgbClr val="000000"/>
                </a:solidFill>
                <a:latin typeface="DM Sans"/>
                <a:ea typeface="DM Sans"/>
                <a:cs typeface="DM Sans"/>
                <a:sym typeface="DM Sans"/>
              </a:rPr>
              <a:t>Pygame</a:t>
            </a:r>
            <a:r>
              <a:rPr lang="en-US" sz="2000" spc="120" dirty="0">
                <a:solidFill>
                  <a:srgbClr val="000000"/>
                </a:solidFill>
                <a:latin typeface="DM Sans"/>
                <a:ea typeface="DM Sans"/>
                <a:cs typeface="DM Sans"/>
                <a:sym typeface="DM Sans"/>
              </a:rPr>
              <a:t> game development.</a:t>
            </a:r>
          </a:p>
          <a:p>
            <a:pPr marL="431801" lvl="1" indent="-215900" algn="l">
              <a:lnSpc>
                <a:spcPts val="2700"/>
              </a:lnSpc>
              <a:buFont typeface="Arial"/>
              <a:buChar char="•"/>
            </a:pPr>
            <a:r>
              <a:rPr lang="en-US" sz="2000" u="sng" spc="120" dirty="0">
                <a:solidFill>
                  <a:srgbClr val="000000"/>
                </a:solidFill>
                <a:latin typeface="DM Sans"/>
                <a:ea typeface="DM Sans"/>
                <a:cs typeface="DM Sans"/>
                <a:sym typeface="DM Sans"/>
                <a:hlinkClick r:id="rId6" tooltip="https://www.youtube.com/c/ClearCode"/>
              </a:rPr>
              <a:t>https://www.youtube.com/@CodingWithRuss</a:t>
            </a:r>
          </a:p>
          <a:p>
            <a:pPr algn="l">
              <a:lnSpc>
                <a:spcPts val="2700"/>
              </a:lnSpc>
            </a:pPr>
            <a:endParaRPr lang="en-US" sz="2000" u="sng" spc="120" dirty="0">
              <a:solidFill>
                <a:srgbClr val="000000"/>
              </a:solidFill>
              <a:latin typeface="DM Sans"/>
              <a:ea typeface="DM Sans"/>
              <a:cs typeface="DM Sans"/>
              <a:sym typeface="DM Sans"/>
              <a:hlinkClick r:id="rId6" tooltip="https://www.youtube.com/c/ClearCode"/>
            </a:endParaRPr>
          </a:p>
          <a:p>
            <a:pPr algn="l">
              <a:lnSpc>
                <a:spcPts val="3374"/>
              </a:lnSpc>
            </a:pPr>
            <a:r>
              <a:rPr lang="en-US" sz="2499" b="1" spc="149" dirty="0">
                <a:solidFill>
                  <a:srgbClr val="000000"/>
                </a:solidFill>
                <a:latin typeface="DM Sans Bold"/>
                <a:ea typeface="DM Sans Bold"/>
                <a:cs typeface="DM Sans Bold"/>
                <a:sym typeface="DM Sans Bold"/>
              </a:rPr>
              <a:t>Project GitHub Repository:</a:t>
            </a:r>
          </a:p>
          <a:p>
            <a:pPr marL="431801" lvl="1" indent="-215900" algn="l">
              <a:lnSpc>
                <a:spcPts val="2700"/>
              </a:lnSpc>
              <a:buFont typeface="Arial"/>
              <a:buChar char="•"/>
            </a:pPr>
            <a:r>
              <a:rPr lang="en-US" sz="2000" u="sng" spc="120" dirty="0">
                <a:solidFill>
                  <a:srgbClr val="000000"/>
                </a:solidFill>
                <a:latin typeface="DM Sans"/>
                <a:ea typeface="DM Sans"/>
                <a:cs typeface="DM Sans"/>
                <a:sym typeface="DM Sans"/>
              </a:rPr>
              <a:t>https://github.com/nimbasumeeth21/Shooter-Game</a:t>
            </a:r>
          </a:p>
          <a:p>
            <a:pPr algn="l">
              <a:lnSpc>
                <a:spcPts val="2700"/>
              </a:lnSpc>
            </a:pPr>
            <a:endParaRPr lang="en-US" sz="2000" u="sng" spc="120" dirty="0">
              <a:solidFill>
                <a:srgbClr val="000000"/>
              </a:solidFill>
              <a:latin typeface="DM Sans"/>
              <a:ea typeface="DM Sans"/>
              <a:cs typeface="DM Sans"/>
              <a:sym typeface="DM Sans"/>
            </a:endParaRPr>
          </a:p>
        </p:txBody>
      </p:sp>
      <p:sp>
        <p:nvSpPr>
          <p:cNvPr id="4" name="TextBox 4"/>
          <p:cNvSpPr txBox="1"/>
          <p:nvPr/>
        </p:nvSpPr>
        <p:spPr>
          <a:xfrm>
            <a:off x="1371600" y="342900"/>
            <a:ext cx="5580092" cy="1096009"/>
          </a:xfrm>
          <a:prstGeom prst="rect">
            <a:avLst/>
          </a:prstGeom>
        </p:spPr>
        <p:txBody>
          <a:bodyPr lIns="0" tIns="0" rIns="0" bIns="0" rtlCol="0" anchor="t">
            <a:spAutoFit/>
          </a:bodyPr>
          <a:lstStyle/>
          <a:p>
            <a:pPr algn="l">
              <a:lnSpc>
                <a:spcPts val="8244"/>
              </a:lnSpc>
            </a:pPr>
            <a:r>
              <a:rPr lang="en-US" sz="8499" b="1" dirty="0">
                <a:solidFill>
                  <a:srgbClr val="000000"/>
                </a:solidFill>
                <a:latin typeface="DM Sans Bold"/>
                <a:ea typeface="DM Sans Bold"/>
                <a:cs typeface="DM Sans Bold"/>
                <a:sym typeface="DM Sans Bold"/>
              </a:rPr>
              <a:t>Reference</a:t>
            </a:r>
          </a:p>
        </p:txBody>
      </p:sp>
      <p:pic>
        <p:nvPicPr>
          <p:cNvPr id="6" name="Picture 5">
            <a:extLst>
              <a:ext uri="{FF2B5EF4-FFF2-40B4-BE49-F238E27FC236}">
                <a16:creationId xmlns:a16="http://schemas.microsoft.com/office/drawing/2014/main" id="{E6CF9888-97EE-F1ED-2587-293BE8B7D4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0600" y="1562100"/>
            <a:ext cx="5734850" cy="6019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TextBox 16"/>
          <p:cNvSpPr txBox="1"/>
          <p:nvPr/>
        </p:nvSpPr>
        <p:spPr>
          <a:xfrm>
            <a:off x="3688802" y="3019867"/>
            <a:ext cx="10910396" cy="3364511"/>
          </a:xfrm>
          <a:prstGeom prst="rect">
            <a:avLst/>
          </a:prstGeom>
        </p:spPr>
        <p:txBody>
          <a:bodyPr lIns="0" tIns="0" rIns="0" bIns="0" rtlCol="0" anchor="t">
            <a:spAutoFit/>
          </a:bodyPr>
          <a:lstStyle/>
          <a:p>
            <a:pPr algn="ctr">
              <a:lnSpc>
                <a:spcPts val="12699"/>
              </a:lnSpc>
            </a:pPr>
            <a:r>
              <a:rPr lang="en-US" sz="14597" b="1">
                <a:solidFill>
                  <a:srgbClr val="000000"/>
                </a:solidFill>
                <a:latin typeface="DM Sans Bold"/>
                <a:ea typeface="DM Sans Bold"/>
                <a:cs typeface="DM Sans Bold"/>
                <a:sym typeface="DM Sans Bold"/>
              </a:rPr>
              <a:t>Thank you very much!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5151844" y="9598372"/>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686214" y="6928550"/>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1048754" y="-1317560"/>
            <a:ext cx="4899948" cy="3068592"/>
          </a:xfrm>
          <a:custGeom>
            <a:avLst/>
            <a:gdLst/>
            <a:ahLst/>
            <a:cxnLst/>
            <a:rect l="l" t="t" r="r" b="b"/>
            <a:pathLst>
              <a:path w="4899948" h="3068592">
                <a:moveTo>
                  <a:pt x="0" y="0"/>
                </a:moveTo>
                <a:lnTo>
                  <a:pt x="4899948" y="0"/>
                </a:lnTo>
                <a:lnTo>
                  <a:pt x="4899948" y="3068593"/>
                </a:lnTo>
                <a:lnTo>
                  <a:pt x="0" y="306859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300812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TextBox 14"/>
          <p:cNvSpPr txBox="1"/>
          <p:nvPr/>
        </p:nvSpPr>
        <p:spPr>
          <a:xfrm>
            <a:off x="2570549" y="899010"/>
            <a:ext cx="14728416" cy="1657920"/>
          </a:xfrm>
          <a:prstGeom prst="rect">
            <a:avLst/>
          </a:prstGeom>
        </p:spPr>
        <p:txBody>
          <a:bodyPr lIns="0" tIns="0" rIns="0" bIns="0" rtlCol="0" anchor="t">
            <a:spAutoFit/>
          </a:bodyPr>
          <a:lstStyle/>
          <a:p>
            <a:pPr algn="ctr">
              <a:lnSpc>
                <a:spcPts val="12218"/>
              </a:lnSpc>
            </a:pPr>
            <a:r>
              <a:rPr lang="en-US" sz="12998" b="1">
                <a:solidFill>
                  <a:srgbClr val="000000"/>
                </a:solidFill>
                <a:latin typeface="DM Sans Bold"/>
                <a:ea typeface="DM Sans Bold"/>
                <a:cs typeface="DM Sans Bold"/>
                <a:sym typeface="DM Sans Bold"/>
              </a:rPr>
              <a:t>Let’s Get Started</a:t>
            </a:r>
          </a:p>
        </p:txBody>
      </p:sp>
      <p:sp>
        <p:nvSpPr>
          <p:cNvPr id="15" name="TextBox 15"/>
          <p:cNvSpPr txBox="1"/>
          <p:nvPr/>
        </p:nvSpPr>
        <p:spPr>
          <a:xfrm>
            <a:off x="2039843" y="2604555"/>
            <a:ext cx="7340062" cy="7648575"/>
          </a:xfrm>
          <a:prstGeom prst="rect">
            <a:avLst/>
          </a:prstGeom>
        </p:spPr>
        <p:txBody>
          <a:bodyPr lIns="0" tIns="0" rIns="0" bIns="0" rtlCol="0" anchor="t">
            <a:spAutoFit/>
          </a:bodyPr>
          <a:lstStyle/>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Introduction</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Objective &amp; Scope Of the Project</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Application Tools</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Project Design</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Flowchart</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Testing And Validation</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Challenges Faced</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Conclusion</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Limitaitons</a:t>
            </a:r>
          </a:p>
          <a:p>
            <a:pPr algn="l">
              <a:lnSpc>
                <a:spcPts val="3000"/>
              </a:lnSpc>
            </a:pPr>
            <a:endParaRPr lang="en-US" sz="3000" b="1" spc="-60">
              <a:solidFill>
                <a:srgbClr val="000000"/>
              </a:solidFill>
              <a:latin typeface="DM Sans Bold"/>
              <a:ea typeface="DM Sans Bold"/>
              <a:cs typeface="DM Sans Bold"/>
              <a:sym typeface="DM Sans Bold"/>
            </a:endParaRPr>
          </a:p>
          <a:p>
            <a:pPr marL="647700" lvl="1" indent="-323850" algn="l">
              <a:lnSpc>
                <a:spcPts val="3000"/>
              </a:lnSpc>
              <a:buFont typeface="Arial"/>
              <a:buChar char="•"/>
            </a:pPr>
            <a:r>
              <a:rPr lang="en-US" sz="3000" b="1" spc="-60">
                <a:solidFill>
                  <a:srgbClr val="000000"/>
                </a:solidFill>
                <a:latin typeface="DM Sans Bold"/>
                <a:ea typeface="DM Sans Bold"/>
                <a:cs typeface="DM Sans Bold"/>
                <a:sym typeface="DM Sans Bold"/>
              </a:rPr>
              <a:t>References</a:t>
            </a:r>
          </a:p>
          <a:p>
            <a:pPr algn="l">
              <a:lnSpc>
                <a:spcPts val="3000"/>
              </a:lnSpc>
            </a:pPr>
            <a:endParaRPr lang="en-US" sz="3000" b="1" spc="-60">
              <a:solidFill>
                <a:srgbClr val="000000"/>
              </a:solidFill>
              <a:latin typeface="DM Sans Bold"/>
              <a:ea typeface="DM Sans Bold"/>
              <a:cs typeface="DM Sans Bold"/>
              <a:sym typeface="DM Sans Bold"/>
            </a:endParaRPr>
          </a:p>
        </p:txBody>
      </p:sp>
      <p:sp>
        <p:nvSpPr>
          <p:cNvPr id="16" name="Freeform 16"/>
          <p:cNvSpPr/>
          <p:nvPr/>
        </p:nvSpPr>
        <p:spPr>
          <a:xfrm>
            <a:off x="14599198" y="3806655"/>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934225" y="1113546"/>
            <a:ext cx="9403187" cy="1560195"/>
          </a:xfrm>
          <a:prstGeom prst="rect">
            <a:avLst/>
          </a:prstGeom>
        </p:spPr>
        <p:txBody>
          <a:bodyPr lIns="0" tIns="0" rIns="0" bIns="0" rtlCol="0" anchor="t">
            <a:spAutoFit/>
          </a:bodyPr>
          <a:lstStyle/>
          <a:p>
            <a:pPr algn="l">
              <a:lnSpc>
                <a:spcPts val="11640"/>
              </a:lnSpc>
            </a:pPr>
            <a:r>
              <a:rPr lang="en-US" sz="12000" b="1">
                <a:solidFill>
                  <a:srgbClr val="000000"/>
                </a:solidFill>
                <a:latin typeface="DM Sans Bold"/>
                <a:ea typeface="DM Sans Bold"/>
                <a:cs typeface="DM Sans Bold"/>
                <a:sym typeface="DM Sans Bold"/>
              </a:rPr>
              <a:t>Introduction</a:t>
            </a:r>
          </a:p>
        </p:txBody>
      </p:sp>
      <p:sp>
        <p:nvSpPr>
          <p:cNvPr id="6" name="TextBox 6"/>
          <p:cNvSpPr txBox="1"/>
          <p:nvPr/>
        </p:nvSpPr>
        <p:spPr>
          <a:xfrm>
            <a:off x="1312689" y="3006604"/>
            <a:ext cx="7707571" cy="5930265"/>
          </a:xfrm>
          <a:prstGeom prst="rect">
            <a:avLst/>
          </a:prstGeom>
        </p:spPr>
        <p:txBody>
          <a:bodyPr lIns="0" tIns="0" rIns="0" bIns="0" rtlCol="0" anchor="t">
            <a:spAutoFit/>
          </a:bodyPr>
          <a:lstStyle/>
          <a:p>
            <a:pPr marL="0" lvl="0" indent="0" algn="l">
              <a:lnSpc>
                <a:spcPts val="2969"/>
              </a:lnSpc>
              <a:spcBef>
                <a:spcPct val="0"/>
              </a:spcBef>
            </a:pPr>
            <a:r>
              <a:rPr lang="en-US" sz="2199" spc="131">
                <a:solidFill>
                  <a:srgbClr val="000000"/>
                </a:solidFill>
                <a:latin typeface="Open Sauce"/>
                <a:ea typeface="Open Sauce"/>
                <a:cs typeface="Open Sauce"/>
                <a:sym typeface="Open Sauce"/>
              </a:rPr>
              <a:t>The shooter game project is a dynamic 2D action game developed using Python and the Pygame library. This project aims to deliver an engaging gameplay experience, blending fast-paced combat, strategic resource management, and interactive level progression. </a:t>
            </a:r>
          </a:p>
          <a:p>
            <a:pPr marL="0" lvl="0" indent="0" algn="l">
              <a:lnSpc>
                <a:spcPts val="2969"/>
              </a:lnSpc>
              <a:spcBef>
                <a:spcPct val="0"/>
              </a:spcBef>
            </a:pPr>
            <a:endParaRPr lang="en-US" sz="2199" spc="131">
              <a:solidFill>
                <a:srgbClr val="000000"/>
              </a:solidFill>
              <a:latin typeface="Open Sauce"/>
              <a:ea typeface="Open Sauce"/>
              <a:cs typeface="Open Sauce"/>
              <a:sym typeface="Open Sauce"/>
            </a:endParaRPr>
          </a:p>
          <a:p>
            <a:pPr marL="0" lvl="0" indent="0" algn="l">
              <a:lnSpc>
                <a:spcPts val="2969"/>
              </a:lnSpc>
              <a:spcBef>
                <a:spcPct val="0"/>
              </a:spcBef>
            </a:pPr>
            <a:r>
              <a:rPr lang="en-US" sz="2199" u="none" spc="131">
                <a:solidFill>
                  <a:srgbClr val="000000"/>
                </a:solidFill>
                <a:latin typeface="Open Sauce"/>
                <a:ea typeface="Open Sauce"/>
                <a:cs typeface="Open Sauce"/>
                <a:sym typeface="Open Sauce"/>
              </a:rPr>
              <a:t>The game challenges players to navigate through multiple levels, battling AI-controlled enemies, collecting resources such as ammo, health, and grenades, and overcoming various obstacles. Designed with modular and scalable architecture, the project also serves as an educational tool for learning fundamental game development principles, including sprite-based animation and collision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5163935" y="272221"/>
            <a:ext cx="9253699" cy="22821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Objective Of the Project</a:t>
            </a:r>
          </a:p>
        </p:txBody>
      </p:sp>
      <p:sp>
        <p:nvSpPr>
          <p:cNvPr id="4" name="TextBox 4"/>
          <p:cNvSpPr txBox="1"/>
          <p:nvPr/>
        </p:nvSpPr>
        <p:spPr>
          <a:xfrm>
            <a:off x="6904464" y="2682919"/>
            <a:ext cx="10011796" cy="7200900"/>
          </a:xfrm>
          <a:prstGeom prst="rect">
            <a:avLst/>
          </a:prstGeom>
        </p:spPr>
        <p:txBody>
          <a:bodyPr lIns="0" tIns="0" rIns="0" bIns="0" rtlCol="0" anchor="t">
            <a:spAutoFit/>
          </a:bodyPr>
          <a:lstStyle/>
          <a:p>
            <a:pPr algn="l">
              <a:lnSpc>
                <a:spcPts val="2700"/>
              </a:lnSpc>
            </a:pPr>
            <a:r>
              <a:rPr lang="en-US" sz="2000" b="1" spc="120" dirty="0">
                <a:solidFill>
                  <a:srgbClr val="000000"/>
                </a:solidFill>
                <a:latin typeface="DM Sans Bold"/>
                <a:ea typeface="DM Sans Bold"/>
                <a:cs typeface="DM Sans Bold"/>
                <a:sym typeface="DM Sans Bold"/>
              </a:rPr>
              <a:t>Develop Core Game Mechanics:</a:t>
            </a:r>
            <a:r>
              <a:rPr lang="en-US" sz="2000" spc="120" dirty="0">
                <a:solidFill>
                  <a:srgbClr val="000000"/>
                </a:solidFill>
                <a:latin typeface="DM Sans"/>
                <a:ea typeface="DM Sans"/>
                <a:cs typeface="DM Sans"/>
                <a:sym typeface="DM Sans"/>
              </a:rPr>
              <a:t> </a:t>
            </a:r>
          </a:p>
          <a:p>
            <a:pPr algn="l">
              <a:lnSpc>
                <a:spcPts val="2700"/>
              </a:lnSpc>
            </a:pPr>
            <a:r>
              <a:rPr lang="en-US" sz="2000" spc="120" dirty="0">
                <a:solidFill>
                  <a:srgbClr val="000000"/>
                </a:solidFill>
                <a:latin typeface="DM Sans"/>
                <a:ea typeface="DM Sans"/>
                <a:cs typeface="DM Sans"/>
                <a:sym typeface="DM Sans"/>
              </a:rPr>
              <a:t>Implement essential gameplay mechanics, including player movement, jumping, shooting, and item collection. </a:t>
            </a:r>
          </a:p>
          <a:p>
            <a:pPr algn="l">
              <a:lnSpc>
                <a:spcPts val="2700"/>
              </a:lnSpc>
            </a:pPr>
            <a:endParaRPr lang="en-US" sz="2000" spc="120" dirty="0">
              <a:solidFill>
                <a:srgbClr val="000000"/>
              </a:solidFill>
              <a:latin typeface="DM Sans"/>
              <a:ea typeface="DM Sans"/>
              <a:cs typeface="DM Sans"/>
              <a:sym typeface="DM Sans"/>
            </a:endParaRPr>
          </a:p>
          <a:p>
            <a:pPr algn="l">
              <a:lnSpc>
                <a:spcPts val="2700"/>
              </a:lnSpc>
            </a:pPr>
            <a:r>
              <a:rPr lang="en-US" sz="2000" b="1" spc="120" dirty="0">
                <a:solidFill>
                  <a:srgbClr val="000000"/>
                </a:solidFill>
                <a:latin typeface="DM Sans Bold"/>
                <a:ea typeface="DM Sans Bold"/>
                <a:cs typeface="DM Sans Bold"/>
                <a:sym typeface="DM Sans Bold"/>
              </a:rPr>
              <a:t>Create a Multi-Level Environment: </a:t>
            </a:r>
          </a:p>
          <a:p>
            <a:pPr algn="l">
              <a:lnSpc>
                <a:spcPts val="2700"/>
              </a:lnSpc>
            </a:pPr>
            <a:r>
              <a:rPr lang="en-US" sz="2000" spc="120" dirty="0">
                <a:solidFill>
                  <a:srgbClr val="000000"/>
                </a:solidFill>
                <a:latin typeface="DM Sans"/>
                <a:ea typeface="DM Sans"/>
                <a:cs typeface="DM Sans"/>
                <a:sym typeface="DM Sans"/>
              </a:rPr>
              <a:t>Design and implement a multi-level environment where players progress through levels, encountering varied challenges, obstacles, and enemies.</a:t>
            </a:r>
          </a:p>
          <a:p>
            <a:pPr algn="l">
              <a:lnSpc>
                <a:spcPts val="2700"/>
              </a:lnSpc>
            </a:pPr>
            <a:endParaRPr lang="en-US" sz="2000" spc="120" dirty="0">
              <a:solidFill>
                <a:srgbClr val="000000"/>
              </a:solidFill>
              <a:latin typeface="DM Sans"/>
              <a:ea typeface="DM Sans"/>
              <a:cs typeface="DM Sans"/>
              <a:sym typeface="DM Sans"/>
            </a:endParaRPr>
          </a:p>
          <a:p>
            <a:pPr algn="l">
              <a:lnSpc>
                <a:spcPts val="2700"/>
              </a:lnSpc>
            </a:pPr>
            <a:r>
              <a:rPr lang="en-US" sz="2000" b="1" spc="120" dirty="0">
                <a:solidFill>
                  <a:srgbClr val="000000"/>
                </a:solidFill>
                <a:latin typeface="DM Sans Bold"/>
                <a:ea typeface="DM Sans Bold"/>
                <a:cs typeface="DM Sans Bold"/>
                <a:sym typeface="DM Sans Bold"/>
              </a:rPr>
              <a:t>Integrate Item Collection and Power-Ups: </a:t>
            </a:r>
          </a:p>
          <a:p>
            <a:pPr algn="l">
              <a:lnSpc>
                <a:spcPts val="2700"/>
              </a:lnSpc>
            </a:pPr>
            <a:r>
              <a:rPr lang="en-US" sz="2000" spc="120" dirty="0">
                <a:solidFill>
                  <a:srgbClr val="000000"/>
                </a:solidFill>
                <a:latin typeface="DM Sans"/>
                <a:ea typeface="DM Sans"/>
                <a:cs typeface="DM Sans"/>
                <a:sym typeface="DM Sans"/>
              </a:rPr>
              <a:t>Incorporate health, ammo, and grenade pickups that players can collect to enhance their survival and combat abilities.</a:t>
            </a:r>
          </a:p>
          <a:p>
            <a:pPr algn="l">
              <a:lnSpc>
                <a:spcPts val="2700"/>
              </a:lnSpc>
            </a:pPr>
            <a:endParaRPr lang="en-US" sz="2000" spc="120" dirty="0">
              <a:solidFill>
                <a:srgbClr val="000000"/>
              </a:solidFill>
              <a:latin typeface="DM Sans"/>
              <a:ea typeface="DM Sans"/>
              <a:cs typeface="DM Sans"/>
              <a:sym typeface="DM Sans"/>
            </a:endParaRPr>
          </a:p>
          <a:p>
            <a:pPr algn="l">
              <a:lnSpc>
                <a:spcPts val="2700"/>
              </a:lnSpc>
            </a:pPr>
            <a:r>
              <a:rPr lang="en-US" sz="2000" b="1" spc="120" dirty="0">
                <a:solidFill>
                  <a:srgbClr val="000000"/>
                </a:solidFill>
                <a:latin typeface="DM Sans Bold"/>
                <a:ea typeface="DM Sans Bold"/>
                <a:cs typeface="DM Sans Bold"/>
                <a:sym typeface="DM Sans Bold"/>
              </a:rPr>
              <a:t>Provide a Realistic Gaming Experience: </a:t>
            </a:r>
          </a:p>
          <a:p>
            <a:pPr algn="l">
              <a:lnSpc>
                <a:spcPts val="2700"/>
              </a:lnSpc>
            </a:pPr>
            <a:r>
              <a:rPr lang="en-US" sz="2000" spc="120" dirty="0">
                <a:solidFill>
                  <a:srgbClr val="000000"/>
                </a:solidFill>
                <a:latin typeface="DM Sans"/>
                <a:ea typeface="DM Sans"/>
                <a:cs typeface="DM Sans"/>
                <a:sym typeface="DM Sans"/>
              </a:rPr>
              <a:t>Include visual and sound effects that enhance the realism and immersion of the game, such as background music, shooting sounds, explosions, and health indicators. </a:t>
            </a:r>
          </a:p>
          <a:p>
            <a:pPr algn="l">
              <a:lnSpc>
                <a:spcPts val="2700"/>
              </a:lnSpc>
            </a:pPr>
            <a:endParaRPr lang="en-US" sz="2000" spc="120" dirty="0">
              <a:solidFill>
                <a:srgbClr val="000000"/>
              </a:solidFill>
              <a:latin typeface="DM Sans"/>
              <a:ea typeface="DM Sans"/>
              <a:cs typeface="DM Sans"/>
              <a:sym typeface="DM Sans"/>
            </a:endParaRPr>
          </a:p>
          <a:p>
            <a:pPr algn="l">
              <a:lnSpc>
                <a:spcPts val="2700"/>
              </a:lnSpc>
            </a:pPr>
            <a:r>
              <a:rPr lang="en-US" sz="2000" b="1" spc="120" dirty="0">
                <a:solidFill>
                  <a:srgbClr val="000000"/>
                </a:solidFill>
                <a:latin typeface="DM Sans Bold"/>
                <a:ea typeface="DM Sans Bold"/>
                <a:cs typeface="DM Sans Bold"/>
                <a:sym typeface="DM Sans Bold"/>
              </a:rPr>
              <a:t>Ensure Smooth Player Experience and Controls: </a:t>
            </a:r>
          </a:p>
          <a:p>
            <a:pPr algn="l">
              <a:lnSpc>
                <a:spcPts val="2700"/>
              </a:lnSpc>
              <a:spcBef>
                <a:spcPct val="0"/>
              </a:spcBef>
            </a:pPr>
            <a:r>
              <a:rPr lang="en-US" sz="2000" spc="120" dirty="0">
                <a:solidFill>
                  <a:srgbClr val="000000"/>
                </a:solidFill>
                <a:latin typeface="DM Sans"/>
                <a:ea typeface="DM Sans"/>
                <a:cs typeface="DM Sans"/>
                <a:sym typeface="DM Sans"/>
              </a:rPr>
              <a:t>Design intuitive controls for movement, shooting, and item interaction, ensuring responsive gameplay. o Optimize game performance to maintain a stable frame rate and smooth animations throughout gameplay.</a:t>
            </a:r>
          </a:p>
        </p:txBody>
      </p:sp>
      <p:pic>
        <p:nvPicPr>
          <p:cNvPr id="6" name="Picture 5">
            <a:extLst>
              <a:ext uri="{FF2B5EF4-FFF2-40B4-BE49-F238E27FC236}">
                <a16:creationId xmlns:a16="http://schemas.microsoft.com/office/drawing/2014/main" id="{DB9F2C61-503C-40FB-ECDA-039B93C48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511" y="3086100"/>
            <a:ext cx="5734850" cy="49389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777286" y="1818365"/>
            <a:ext cx="11106776" cy="7886700"/>
          </a:xfrm>
          <a:prstGeom prst="rect">
            <a:avLst/>
          </a:prstGeom>
        </p:spPr>
        <p:txBody>
          <a:bodyPr lIns="0" tIns="0" rIns="0" bIns="0" rtlCol="0" anchor="t">
            <a:spAutoFit/>
          </a:bodyPr>
          <a:lstStyle/>
          <a:p>
            <a:pPr algn="l">
              <a:lnSpc>
                <a:spcPts val="2700"/>
              </a:lnSpc>
            </a:pPr>
            <a:r>
              <a:rPr lang="en-US" sz="2000" spc="120">
                <a:solidFill>
                  <a:srgbClr val="000000"/>
                </a:solidFill>
                <a:latin typeface="DM Sans"/>
                <a:ea typeface="DM Sans"/>
                <a:cs typeface="DM Sans"/>
                <a:sym typeface="DM Sans"/>
              </a:rPr>
              <a:t>The scope of this project includes the development of a single-player </a:t>
            </a:r>
            <a:r>
              <a:rPr lang="en-US" sz="2000" b="1" spc="120">
                <a:solidFill>
                  <a:srgbClr val="000000"/>
                </a:solidFill>
                <a:latin typeface="DM Sans Bold"/>
                <a:ea typeface="DM Sans Bold"/>
                <a:cs typeface="DM Sans Bold"/>
                <a:sym typeface="DM Sans Bold"/>
              </a:rPr>
              <a:t>2D Shooter Game </a:t>
            </a:r>
            <a:r>
              <a:rPr lang="en-US" sz="2000" spc="120">
                <a:solidFill>
                  <a:srgbClr val="000000"/>
                </a:solidFill>
                <a:latin typeface="DM Sans"/>
                <a:ea typeface="DM Sans"/>
                <a:cs typeface="DM Sans"/>
                <a:sym typeface="DM Sans"/>
              </a:rPr>
              <a:t>with the following features:</a:t>
            </a:r>
          </a:p>
          <a:p>
            <a:pPr algn="l">
              <a:lnSpc>
                <a:spcPts val="2700"/>
              </a:lnSpc>
            </a:pPr>
            <a:endParaRPr lang="en-US" sz="2000" spc="120">
              <a:solidFill>
                <a:srgbClr val="000000"/>
              </a:solidFill>
              <a:latin typeface="DM Sans"/>
              <a:ea typeface="DM Sans"/>
              <a:cs typeface="DM Sans"/>
              <a:sym typeface="DM Sans"/>
            </a:endParaRP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Single-Player Gameplay: </a:t>
            </a:r>
            <a:r>
              <a:rPr lang="en-US" sz="2000" spc="120">
                <a:solidFill>
                  <a:srgbClr val="000000"/>
                </a:solidFill>
                <a:latin typeface="DM Sans"/>
                <a:ea typeface="DM Sans"/>
                <a:cs typeface="DM Sans"/>
                <a:sym typeface="DM Sans"/>
              </a:rPr>
              <a:t>The game focuses on a solo player experience where the player navigates through levels, encountering various challenges and enemies.</a:t>
            </a:r>
          </a:p>
          <a:p>
            <a:pPr algn="l">
              <a:lnSpc>
                <a:spcPts val="2700"/>
              </a:lnSpc>
            </a:pPr>
            <a:endParaRPr lang="en-US" sz="2000" spc="120">
              <a:solidFill>
                <a:srgbClr val="000000"/>
              </a:solidFill>
              <a:latin typeface="DM Sans"/>
              <a:ea typeface="DM Sans"/>
              <a:cs typeface="DM Sans"/>
              <a:sym typeface="DM Sans"/>
            </a:endParaRP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AI-Driven Enemies:</a:t>
            </a:r>
            <a:r>
              <a:rPr lang="en-US" sz="2000" spc="120">
                <a:solidFill>
                  <a:srgbClr val="000000"/>
                </a:solidFill>
                <a:latin typeface="DM Sans"/>
                <a:ea typeface="DM Sans"/>
                <a:cs typeface="DM Sans"/>
                <a:sym typeface="DM Sans"/>
              </a:rPr>
              <a:t> Enemy characters possess basic AI behaviour, enabling them to patrol, detect, and attack the player. </a:t>
            </a:r>
          </a:p>
          <a:p>
            <a:pPr algn="l">
              <a:lnSpc>
                <a:spcPts val="2700"/>
              </a:lnSpc>
            </a:pPr>
            <a:endParaRPr lang="en-US" sz="2000" spc="120">
              <a:solidFill>
                <a:srgbClr val="000000"/>
              </a:solidFill>
              <a:latin typeface="DM Sans"/>
              <a:ea typeface="DM Sans"/>
              <a:cs typeface="DM Sans"/>
              <a:sym typeface="DM Sans"/>
            </a:endParaRP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Level Progression System:</a:t>
            </a:r>
            <a:r>
              <a:rPr lang="en-US" sz="2000" spc="120">
                <a:solidFill>
                  <a:srgbClr val="000000"/>
                </a:solidFill>
                <a:latin typeface="DM Sans"/>
                <a:ea typeface="DM Sans"/>
                <a:cs typeface="DM Sans"/>
                <a:sym typeface="DM Sans"/>
              </a:rPr>
              <a:t> The game is structured to include multiple levels, each with distinct layouts, obstacles, and enemy placements. </a:t>
            </a:r>
          </a:p>
          <a:p>
            <a:pPr algn="l">
              <a:lnSpc>
                <a:spcPts val="2700"/>
              </a:lnSpc>
            </a:pPr>
            <a:endParaRPr lang="en-US" sz="2000" spc="120">
              <a:solidFill>
                <a:srgbClr val="000000"/>
              </a:solidFill>
              <a:latin typeface="DM Sans"/>
              <a:ea typeface="DM Sans"/>
              <a:cs typeface="DM Sans"/>
              <a:sym typeface="DM Sans"/>
            </a:endParaRP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Item and Health Management: </a:t>
            </a:r>
            <a:r>
              <a:rPr lang="en-US" sz="2000" spc="120">
                <a:solidFill>
                  <a:srgbClr val="000000"/>
                </a:solidFill>
                <a:latin typeface="DM Sans"/>
                <a:ea typeface="DM Sans"/>
                <a:cs typeface="DM Sans"/>
                <a:sym typeface="DM Sans"/>
              </a:rPr>
              <a:t>Players can collect resources such as health packs, ammo, and grenades, all of which impact gameplay and strategy. </a:t>
            </a:r>
          </a:p>
          <a:p>
            <a:pPr algn="l">
              <a:lnSpc>
                <a:spcPts val="2700"/>
              </a:lnSpc>
            </a:pPr>
            <a:endParaRPr lang="en-US" sz="2000" spc="120">
              <a:solidFill>
                <a:srgbClr val="000000"/>
              </a:solidFill>
              <a:latin typeface="DM Sans"/>
              <a:ea typeface="DM Sans"/>
              <a:cs typeface="DM Sans"/>
              <a:sym typeface="DM Sans"/>
            </a:endParaRP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Health and Scoring System: </a:t>
            </a:r>
            <a:r>
              <a:rPr lang="en-US" sz="2000" spc="120">
                <a:solidFill>
                  <a:srgbClr val="000000"/>
                </a:solidFill>
                <a:latin typeface="DM Sans"/>
                <a:ea typeface="DM Sans"/>
                <a:cs typeface="DM Sans"/>
                <a:sym typeface="DM Sans"/>
              </a:rPr>
              <a:t>A health bar system provides a visual representation of the player's health, with scoring elements based on performance in each level. </a:t>
            </a:r>
          </a:p>
          <a:p>
            <a:pPr algn="l">
              <a:lnSpc>
                <a:spcPts val="2700"/>
              </a:lnSpc>
            </a:pPr>
            <a:endParaRPr lang="en-US" sz="2000" spc="120">
              <a:solidFill>
                <a:srgbClr val="000000"/>
              </a:solidFill>
              <a:latin typeface="DM Sans"/>
              <a:ea typeface="DM Sans"/>
              <a:cs typeface="DM Sans"/>
              <a:sym typeface="DM Sans"/>
            </a:endParaRP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Visual and Sound Effects:</a:t>
            </a:r>
            <a:r>
              <a:rPr lang="en-US" sz="2000" spc="120">
                <a:solidFill>
                  <a:srgbClr val="000000"/>
                </a:solidFill>
                <a:latin typeface="DM Sans"/>
                <a:ea typeface="DM Sans"/>
                <a:cs typeface="DM Sans"/>
                <a:sym typeface="DM Sans"/>
              </a:rPr>
              <a:t> Integration of graphics and sound to enhance the immersive experience, with explosions, background music, and custom animations. </a:t>
            </a:r>
          </a:p>
        </p:txBody>
      </p:sp>
      <p:sp>
        <p:nvSpPr>
          <p:cNvPr id="4" name="Freeform 4"/>
          <p:cNvSpPr/>
          <p:nvPr/>
        </p:nvSpPr>
        <p:spPr>
          <a:xfrm>
            <a:off x="12126777" y="2526577"/>
            <a:ext cx="5132523" cy="5668449"/>
          </a:xfrm>
          <a:custGeom>
            <a:avLst/>
            <a:gdLst/>
            <a:ahLst/>
            <a:cxnLst/>
            <a:rect l="l" t="t" r="r" b="b"/>
            <a:pathLst>
              <a:path w="5132523" h="5668449">
                <a:moveTo>
                  <a:pt x="0" y="0"/>
                </a:moveTo>
                <a:lnTo>
                  <a:pt x="5132523" y="0"/>
                </a:lnTo>
                <a:lnTo>
                  <a:pt x="5132523" y="5668449"/>
                </a:lnTo>
                <a:lnTo>
                  <a:pt x="0" y="56684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1397907" y="443693"/>
            <a:ext cx="1169921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Scope Of the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id="3" name="Group 3"/>
          <p:cNvGrpSpPr/>
          <p:nvPr/>
        </p:nvGrpSpPr>
        <p:grpSpPr>
          <a:xfrm>
            <a:off x="11672061" y="1025292"/>
            <a:ext cx="5587239" cy="2662922"/>
            <a:chOff x="0" y="0"/>
            <a:chExt cx="2065940" cy="984643"/>
          </a:xfrm>
        </p:grpSpPr>
        <p:sp>
          <p:nvSpPr>
            <p:cNvPr id="4" name="Freeform 4"/>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5" name="TextBox 5"/>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1672061" y="3808631"/>
            <a:ext cx="5587239" cy="2662922"/>
            <a:chOff x="0" y="0"/>
            <a:chExt cx="2065940" cy="984643"/>
          </a:xfrm>
        </p:grpSpPr>
        <p:sp>
          <p:nvSpPr>
            <p:cNvPr id="7" name="Freeform 7"/>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8" name="TextBox 8"/>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9" name="Group 9"/>
          <p:cNvGrpSpPr/>
          <p:nvPr/>
        </p:nvGrpSpPr>
        <p:grpSpPr>
          <a:xfrm>
            <a:off x="11672061" y="6595378"/>
            <a:ext cx="5587239" cy="2662922"/>
            <a:chOff x="0" y="0"/>
            <a:chExt cx="2065940" cy="984643"/>
          </a:xfrm>
        </p:grpSpPr>
        <p:sp>
          <p:nvSpPr>
            <p:cNvPr id="10" name="Freeform 10"/>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1" name="TextBox 11"/>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2" name="Group 12"/>
          <p:cNvGrpSpPr/>
          <p:nvPr/>
        </p:nvGrpSpPr>
        <p:grpSpPr>
          <a:xfrm>
            <a:off x="1028700" y="1028700"/>
            <a:ext cx="5587239" cy="2662922"/>
            <a:chOff x="0" y="0"/>
            <a:chExt cx="2065940" cy="984643"/>
          </a:xfrm>
        </p:grpSpPr>
        <p:sp>
          <p:nvSpPr>
            <p:cNvPr id="13" name="Freeform 13"/>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4" name="TextBox 14"/>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5" name="Group 15"/>
          <p:cNvGrpSpPr/>
          <p:nvPr/>
        </p:nvGrpSpPr>
        <p:grpSpPr>
          <a:xfrm>
            <a:off x="1028700" y="3812039"/>
            <a:ext cx="5587239" cy="2662922"/>
            <a:chOff x="0" y="0"/>
            <a:chExt cx="2065940" cy="984643"/>
          </a:xfrm>
        </p:grpSpPr>
        <p:sp>
          <p:nvSpPr>
            <p:cNvPr id="16" name="Freeform 16"/>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17" name="TextBox 17"/>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8" name="Group 18"/>
          <p:cNvGrpSpPr/>
          <p:nvPr/>
        </p:nvGrpSpPr>
        <p:grpSpPr>
          <a:xfrm>
            <a:off x="1028700" y="6598786"/>
            <a:ext cx="5587239" cy="2662922"/>
            <a:chOff x="0" y="0"/>
            <a:chExt cx="2065940" cy="984643"/>
          </a:xfrm>
        </p:grpSpPr>
        <p:sp>
          <p:nvSpPr>
            <p:cNvPr id="19" name="Freeform 19"/>
            <p:cNvSpPr/>
            <p:nvPr/>
          </p:nvSpPr>
          <p:spPr>
            <a:xfrm>
              <a:off x="0" y="0"/>
              <a:ext cx="2065940" cy="984643"/>
            </a:xfrm>
            <a:custGeom>
              <a:avLst/>
              <a:gdLst/>
              <a:ahLst/>
              <a:cxnLst/>
              <a:rect l="l" t="t" r="r" b="b"/>
              <a:pathLst>
                <a:path w="2065940" h="984643">
                  <a:moveTo>
                    <a:pt x="20785" y="0"/>
                  </a:moveTo>
                  <a:lnTo>
                    <a:pt x="2045156" y="0"/>
                  </a:lnTo>
                  <a:cubicBezTo>
                    <a:pt x="2056635" y="0"/>
                    <a:pt x="2065940" y="9306"/>
                    <a:pt x="2065940" y="20785"/>
                  </a:cubicBezTo>
                  <a:lnTo>
                    <a:pt x="2065940" y="963859"/>
                  </a:lnTo>
                  <a:cubicBezTo>
                    <a:pt x="2065940" y="975338"/>
                    <a:pt x="2056635" y="984643"/>
                    <a:pt x="2045156" y="984643"/>
                  </a:cubicBezTo>
                  <a:lnTo>
                    <a:pt x="20785" y="984643"/>
                  </a:lnTo>
                  <a:cubicBezTo>
                    <a:pt x="9306" y="984643"/>
                    <a:pt x="0" y="975338"/>
                    <a:pt x="0" y="963859"/>
                  </a:cubicBezTo>
                  <a:lnTo>
                    <a:pt x="0" y="20785"/>
                  </a:lnTo>
                  <a:cubicBezTo>
                    <a:pt x="0" y="9306"/>
                    <a:pt x="9306" y="0"/>
                    <a:pt x="20785" y="0"/>
                  </a:cubicBezTo>
                  <a:close/>
                </a:path>
              </a:pathLst>
            </a:custGeom>
            <a:solidFill>
              <a:srgbClr val="8AB7E2"/>
            </a:solidFill>
            <a:ln w="9525" cap="sq">
              <a:solidFill>
                <a:srgbClr val="000000"/>
              </a:solidFill>
              <a:prstDash val="solid"/>
              <a:miter/>
            </a:ln>
          </p:spPr>
        </p:sp>
        <p:sp>
          <p:nvSpPr>
            <p:cNvPr id="20" name="TextBox 20"/>
            <p:cNvSpPr txBox="1"/>
            <p:nvPr/>
          </p:nvSpPr>
          <p:spPr>
            <a:xfrm>
              <a:off x="0" y="-38100"/>
              <a:ext cx="2065940" cy="102274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1" name="Freeform 21"/>
          <p:cNvSpPr/>
          <p:nvPr/>
        </p:nvSpPr>
        <p:spPr>
          <a:xfrm rot="-7900054">
            <a:off x="7348622" y="2133028"/>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22"/>
          <p:cNvSpPr/>
          <p:nvPr/>
        </p:nvSpPr>
        <p:spPr>
          <a:xfrm rot="-2700000">
            <a:off x="10017119" y="214449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23"/>
          <p:cNvSpPr/>
          <p:nvPr/>
        </p:nvSpPr>
        <p:spPr>
          <a:xfrm rot="3209977">
            <a:off x="9982257" y="7689589"/>
            <a:ext cx="1012981" cy="454921"/>
          </a:xfrm>
          <a:custGeom>
            <a:avLst/>
            <a:gdLst/>
            <a:ahLst/>
            <a:cxnLst/>
            <a:rect l="l" t="t" r="r" b="b"/>
            <a:pathLst>
              <a:path w="1012981" h="454921">
                <a:moveTo>
                  <a:pt x="0" y="0"/>
                </a:moveTo>
                <a:lnTo>
                  <a:pt x="1012981" y="0"/>
                </a:lnTo>
                <a:lnTo>
                  <a:pt x="1012981"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rot="7866361">
            <a:off x="7243302" y="7665457"/>
            <a:ext cx="1012981" cy="454921"/>
          </a:xfrm>
          <a:custGeom>
            <a:avLst/>
            <a:gdLst/>
            <a:ahLst/>
            <a:cxnLst/>
            <a:rect l="l" t="t" r="r" b="b"/>
            <a:pathLst>
              <a:path w="1012981" h="454921">
                <a:moveTo>
                  <a:pt x="0" y="0"/>
                </a:moveTo>
                <a:lnTo>
                  <a:pt x="1012982" y="0"/>
                </a:lnTo>
                <a:lnTo>
                  <a:pt x="1012982" y="454921"/>
                </a:lnTo>
                <a:lnTo>
                  <a:pt x="0" y="45492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264609" y="1499419"/>
            <a:ext cx="1829699" cy="1745076"/>
          </a:xfrm>
          <a:custGeom>
            <a:avLst/>
            <a:gdLst/>
            <a:ahLst/>
            <a:cxnLst/>
            <a:rect l="l" t="t" r="r" b="b"/>
            <a:pathLst>
              <a:path w="1829699" h="1745076">
                <a:moveTo>
                  <a:pt x="0" y="0"/>
                </a:moveTo>
                <a:lnTo>
                  <a:pt x="1829699" y="0"/>
                </a:lnTo>
                <a:lnTo>
                  <a:pt x="1829699" y="1745076"/>
                </a:lnTo>
                <a:lnTo>
                  <a:pt x="0" y="17450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Freeform 26"/>
          <p:cNvSpPr/>
          <p:nvPr/>
        </p:nvSpPr>
        <p:spPr>
          <a:xfrm>
            <a:off x="1408646" y="4112341"/>
            <a:ext cx="1541626" cy="2055501"/>
          </a:xfrm>
          <a:custGeom>
            <a:avLst/>
            <a:gdLst/>
            <a:ahLst/>
            <a:cxnLst/>
            <a:rect l="l" t="t" r="r" b="b"/>
            <a:pathLst>
              <a:path w="1541626" h="2055501">
                <a:moveTo>
                  <a:pt x="0" y="0"/>
                </a:moveTo>
                <a:lnTo>
                  <a:pt x="1541625" y="0"/>
                </a:lnTo>
                <a:lnTo>
                  <a:pt x="1541625" y="2055502"/>
                </a:lnTo>
                <a:lnTo>
                  <a:pt x="0" y="20555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7" name="Freeform 27"/>
          <p:cNvSpPr/>
          <p:nvPr/>
        </p:nvSpPr>
        <p:spPr>
          <a:xfrm>
            <a:off x="1206092" y="7066570"/>
            <a:ext cx="1946733" cy="1700958"/>
          </a:xfrm>
          <a:custGeom>
            <a:avLst/>
            <a:gdLst/>
            <a:ahLst/>
            <a:cxnLst/>
            <a:rect l="l" t="t" r="r" b="b"/>
            <a:pathLst>
              <a:path w="1946733" h="1700958">
                <a:moveTo>
                  <a:pt x="0" y="0"/>
                </a:moveTo>
                <a:lnTo>
                  <a:pt x="1946733" y="0"/>
                </a:lnTo>
                <a:lnTo>
                  <a:pt x="1946733" y="1700958"/>
                </a:lnTo>
                <a:lnTo>
                  <a:pt x="0" y="170095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8" name="Freeform 28"/>
          <p:cNvSpPr/>
          <p:nvPr/>
        </p:nvSpPr>
        <p:spPr>
          <a:xfrm>
            <a:off x="12118917" y="1547255"/>
            <a:ext cx="1521152" cy="1697240"/>
          </a:xfrm>
          <a:custGeom>
            <a:avLst/>
            <a:gdLst/>
            <a:ahLst/>
            <a:cxnLst/>
            <a:rect l="l" t="t" r="r" b="b"/>
            <a:pathLst>
              <a:path w="1521152" h="1697240">
                <a:moveTo>
                  <a:pt x="0" y="0"/>
                </a:moveTo>
                <a:lnTo>
                  <a:pt x="1521151" y="0"/>
                </a:lnTo>
                <a:lnTo>
                  <a:pt x="1521151" y="1697240"/>
                </a:lnTo>
                <a:lnTo>
                  <a:pt x="0" y="16972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9" name="Freeform 29"/>
          <p:cNvSpPr/>
          <p:nvPr/>
        </p:nvSpPr>
        <p:spPr>
          <a:xfrm>
            <a:off x="11944417" y="7131683"/>
            <a:ext cx="1907691" cy="1635845"/>
          </a:xfrm>
          <a:custGeom>
            <a:avLst/>
            <a:gdLst/>
            <a:ahLst/>
            <a:cxnLst/>
            <a:rect l="l" t="t" r="r" b="b"/>
            <a:pathLst>
              <a:path w="1907691" h="1635845">
                <a:moveTo>
                  <a:pt x="0" y="0"/>
                </a:moveTo>
                <a:lnTo>
                  <a:pt x="1907692" y="0"/>
                </a:lnTo>
                <a:lnTo>
                  <a:pt x="1907692" y="1635845"/>
                </a:lnTo>
                <a:lnTo>
                  <a:pt x="0" y="163584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0" name="Freeform 30"/>
          <p:cNvSpPr/>
          <p:nvPr/>
        </p:nvSpPr>
        <p:spPr>
          <a:xfrm>
            <a:off x="12016656" y="4273120"/>
            <a:ext cx="1776392" cy="1676470"/>
          </a:xfrm>
          <a:custGeom>
            <a:avLst/>
            <a:gdLst/>
            <a:ahLst/>
            <a:cxnLst/>
            <a:rect l="l" t="t" r="r" b="b"/>
            <a:pathLst>
              <a:path w="1776392" h="1676470">
                <a:moveTo>
                  <a:pt x="0" y="0"/>
                </a:moveTo>
                <a:lnTo>
                  <a:pt x="1776392" y="0"/>
                </a:lnTo>
                <a:lnTo>
                  <a:pt x="1776392" y="1676470"/>
                </a:lnTo>
                <a:lnTo>
                  <a:pt x="0" y="167647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31" name="TextBox 31"/>
          <p:cNvSpPr txBox="1"/>
          <p:nvPr/>
        </p:nvSpPr>
        <p:spPr>
          <a:xfrm>
            <a:off x="14101836" y="1499630"/>
            <a:ext cx="2816627" cy="1925956"/>
          </a:xfrm>
          <a:prstGeom prst="rect">
            <a:avLst/>
          </a:prstGeom>
        </p:spPr>
        <p:txBody>
          <a:bodyPr lIns="0" tIns="0" rIns="0" bIns="0" rtlCol="0" anchor="t">
            <a:spAutoFit/>
          </a:bodyPr>
          <a:lstStyle/>
          <a:p>
            <a:pPr algn="l">
              <a:lnSpc>
                <a:spcPts val="2234"/>
              </a:lnSpc>
            </a:pPr>
            <a:r>
              <a:rPr lang="en-US" sz="1499" b="1">
                <a:solidFill>
                  <a:srgbClr val="000000"/>
                </a:solidFill>
                <a:latin typeface="DM Sans Bold"/>
                <a:ea typeface="DM Sans Bold"/>
                <a:cs typeface="DM Sans Bold"/>
                <a:sym typeface="DM Sans Bold"/>
              </a:rPr>
              <a:t>Sound Editing Software:</a:t>
            </a:r>
          </a:p>
          <a:p>
            <a:pPr marL="323847" lvl="1" indent="-161923" algn="l">
              <a:lnSpc>
                <a:spcPts val="2234"/>
              </a:lnSpc>
              <a:buFont typeface="Arial"/>
              <a:buChar char="•"/>
            </a:pPr>
            <a:r>
              <a:rPr lang="en-US" sz="1499">
                <a:solidFill>
                  <a:srgbClr val="000000"/>
                </a:solidFill>
                <a:latin typeface="DM Sans"/>
                <a:ea typeface="DM Sans"/>
                <a:cs typeface="DM Sans"/>
                <a:sym typeface="DM Sans"/>
              </a:rPr>
              <a:t>Audacity:</a:t>
            </a:r>
          </a:p>
          <a:p>
            <a:pPr algn="l">
              <a:lnSpc>
                <a:spcPts val="2234"/>
              </a:lnSpc>
            </a:pPr>
            <a:r>
              <a:rPr lang="en-US" sz="1499">
                <a:solidFill>
                  <a:srgbClr val="000000"/>
                </a:solidFill>
                <a:latin typeface="DM Sans"/>
                <a:ea typeface="DM Sans"/>
                <a:cs typeface="DM Sans"/>
                <a:sym typeface="DM Sans"/>
              </a:rPr>
              <a:t>For editing sound effects and background music, ensuring proper volume levels and format.</a:t>
            </a:r>
          </a:p>
          <a:p>
            <a:pPr marL="0" lvl="0" indent="0" algn="l">
              <a:lnSpc>
                <a:spcPts val="2234"/>
              </a:lnSpc>
              <a:spcBef>
                <a:spcPct val="0"/>
              </a:spcBef>
            </a:pPr>
            <a:endParaRPr lang="en-US" sz="1499">
              <a:solidFill>
                <a:srgbClr val="000000"/>
              </a:solidFill>
              <a:latin typeface="DM Sans"/>
              <a:ea typeface="DM Sans"/>
              <a:cs typeface="DM Sans"/>
              <a:sym typeface="DM Sans"/>
            </a:endParaRPr>
          </a:p>
        </p:txBody>
      </p:sp>
      <p:sp>
        <p:nvSpPr>
          <p:cNvPr id="32" name="TextBox 32"/>
          <p:cNvSpPr txBox="1"/>
          <p:nvPr/>
        </p:nvSpPr>
        <p:spPr>
          <a:xfrm>
            <a:off x="14174048" y="4141665"/>
            <a:ext cx="2816627" cy="1925956"/>
          </a:xfrm>
          <a:prstGeom prst="rect">
            <a:avLst/>
          </a:prstGeom>
        </p:spPr>
        <p:txBody>
          <a:bodyPr lIns="0" tIns="0" rIns="0" bIns="0" rtlCol="0" anchor="t">
            <a:spAutoFit/>
          </a:bodyPr>
          <a:lstStyle/>
          <a:p>
            <a:pPr algn="l">
              <a:lnSpc>
                <a:spcPts val="2234"/>
              </a:lnSpc>
            </a:pPr>
            <a:r>
              <a:rPr lang="en-US" sz="1499" b="1">
                <a:solidFill>
                  <a:srgbClr val="000000"/>
                </a:solidFill>
                <a:latin typeface="DM Sans Bold"/>
                <a:ea typeface="DM Sans Bold"/>
                <a:cs typeface="DM Sans Bold"/>
                <a:sym typeface="DM Sans Bold"/>
              </a:rPr>
              <a:t>Testing Tools</a:t>
            </a:r>
          </a:p>
          <a:p>
            <a:pPr marL="323847" lvl="1" indent="-161923" algn="l">
              <a:lnSpc>
                <a:spcPts val="2234"/>
              </a:lnSpc>
              <a:buFont typeface="Arial"/>
              <a:buChar char="•"/>
            </a:pPr>
            <a:r>
              <a:rPr lang="en-US" sz="1499">
                <a:solidFill>
                  <a:srgbClr val="000000"/>
                </a:solidFill>
                <a:latin typeface="DM Sans"/>
                <a:ea typeface="DM Sans"/>
                <a:cs typeface="DM Sans"/>
                <a:sym typeface="DM Sans"/>
              </a:rPr>
              <a:t>Pygame Debugging Features:</a:t>
            </a:r>
          </a:p>
          <a:p>
            <a:pPr algn="l">
              <a:lnSpc>
                <a:spcPts val="2234"/>
              </a:lnSpc>
            </a:pPr>
            <a:r>
              <a:rPr lang="en-US" sz="1499">
                <a:solidFill>
                  <a:srgbClr val="000000"/>
                </a:solidFill>
                <a:latin typeface="DM Sans"/>
                <a:ea typeface="DM Sans"/>
                <a:cs typeface="DM Sans"/>
                <a:sym typeface="DM Sans"/>
              </a:rPr>
              <a:t>For monitoring game states, detecting errors, and fine-tuning gameplay elements.</a:t>
            </a:r>
          </a:p>
          <a:p>
            <a:pPr marL="0" lvl="0" indent="0" algn="l">
              <a:lnSpc>
                <a:spcPts val="2234"/>
              </a:lnSpc>
              <a:spcBef>
                <a:spcPct val="0"/>
              </a:spcBef>
            </a:pPr>
            <a:endParaRPr lang="en-US" sz="1499">
              <a:solidFill>
                <a:srgbClr val="000000"/>
              </a:solidFill>
              <a:latin typeface="DM Sans"/>
              <a:ea typeface="DM Sans"/>
              <a:cs typeface="DM Sans"/>
              <a:sym typeface="DM Sans"/>
            </a:endParaRPr>
          </a:p>
        </p:txBody>
      </p:sp>
      <p:sp>
        <p:nvSpPr>
          <p:cNvPr id="33" name="TextBox 33"/>
          <p:cNvSpPr txBox="1"/>
          <p:nvPr/>
        </p:nvSpPr>
        <p:spPr>
          <a:xfrm>
            <a:off x="14101836" y="7035794"/>
            <a:ext cx="2816627" cy="1891538"/>
          </a:xfrm>
          <a:prstGeom prst="rect">
            <a:avLst/>
          </a:prstGeom>
        </p:spPr>
        <p:txBody>
          <a:bodyPr lIns="0" tIns="0" rIns="0" bIns="0" rtlCol="0" anchor="t">
            <a:spAutoFit/>
          </a:bodyPr>
          <a:lstStyle/>
          <a:p>
            <a:pPr algn="l">
              <a:lnSpc>
                <a:spcPts val="2234"/>
              </a:lnSpc>
            </a:pPr>
            <a:r>
              <a:rPr lang="en-US" sz="1499" b="1">
                <a:solidFill>
                  <a:srgbClr val="000000"/>
                </a:solidFill>
                <a:latin typeface="DM Sans Bold"/>
                <a:ea typeface="DM Sans Bold"/>
                <a:cs typeface="DM Sans Bold"/>
                <a:sym typeface="DM Sans Bold"/>
              </a:rPr>
              <a:t>Level Design Tools</a:t>
            </a:r>
          </a:p>
          <a:p>
            <a:pPr marL="323847" lvl="1" indent="-161923" algn="l">
              <a:lnSpc>
                <a:spcPts val="2234"/>
              </a:lnSpc>
              <a:buFont typeface="Arial"/>
              <a:buChar char="•"/>
            </a:pPr>
            <a:r>
              <a:rPr lang="en-US" sz="1499">
                <a:solidFill>
                  <a:srgbClr val="000000"/>
                </a:solidFill>
                <a:latin typeface="DM Sans"/>
                <a:ea typeface="DM Sans"/>
                <a:cs typeface="DM Sans"/>
                <a:sym typeface="DM Sans"/>
              </a:rPr>
              <a:t>CSV Editors:</a:t>
            </a:r>
          </a:p>
          <a:p>
            <a:pPr marL="323847" lvl="1" indent="-161923" algn="l">
              <a:lnSpc>
                <a:spcPts val="2234"/>
              </a:lnSpc>
              <a:buFont typeface="Arial"/>
              <a:buChar char="•"/>
            </a:pPr>
            <a:r>
              <a:rPr lang="en-US" sz="1499">
                <a:solidFill>
                  <a:srgbClr val="000000"/>
                </a:solidFill>
                <a:latin typeface="DM Sans"/>
                <a:ea typeface="DM Sans"/>
                <a:cs typeface="DM Sans"/>
                <a:sym typeface="DM Sans"/>
              </a:rPr>
              <a:t>Microsoft Excel or Google Sheets:</a:t>
            </a:r>
          </a:p>
          <a:p>
            <a:pPr algn="l">
              <a:lnSpc>
                <a:spcPts val="2234"/>
              </a:lnSpc>
            </a:pPr>
            <a:r>
              <a:rPr lang="en-US" sz="1499">
                <a:solidFill>
                  <a:srgbClr val="000000"/>
                </a:solidFill>
                <a:latin typeface="DM Sans"/>
                <a:ea typeface="DM Sans"/>
                <a:cs typeface="DM Sans"/>
                <a:sym typeface="DM Sans"/>
              </a:rPr>
              <a:t>For creating and editing level data stored in CSV files.</a:t>
            </a:r>
          </a:p>
          <a:p>
            <a:pPr marL="0" lvl="0" indent="0" algn="l">
              <a:lnSpc>
                <a:spcPts val="1936"/>
              </a:lnSpc>
              <a:spcBef>
                <a:spcPct val="0"/>
              </a:spcBef>
            </a:pPr>
            <a:endParaRPr lang="en-US" sz="1499">
              <a:solidFill>
                <a:srgbClr val="000000"/>
              </a:solidFill>
              <a:latin typeface="DM Sans"/>
              <a:ea typeface="DM Sans"/>
              <a:cs typeface="DM Sans"/>
              <a:sym typeface="DM Sans"/>
            </a:endParaRPr>
          </a:p>
        </p:txBody>
      </p:sp>
      <p:sp>
        <p:nvSpPr>
          <p:cNvPr id="34" name="TextBox 34"/>
          <p:cNvSpPr txBox="1"/>
          <p:nvPr/>
        </p:nvSpPr>
        <p:spPr>
          <a:xfrm>
            <a:off x="3458475" y="1499630"/>
            <a:ext cx="2816627" cy="1891538"/>
          </a:xfrm>
          <a:prstGeom prst="rect">
            <a:avLst/>
          </a:prstGeom>
        </p:spPr>
        <p:txBody>
          <a:bodyPr lIns="0" tIns="0" rIns="0" bIns="0" rtlCol="0" anchor="t">
            <a:spAutoFit/>
          </a:bodyPr>
          <a:lstStyle/>
          <a:p>
            <a:pPr algn="l">
              <a:lnSpc>
                <a:spcPts val="2234"/>
              </a:lnSpc>
            </a:pPr>
            <a:r>
              <a:rPr lang="en-US" sz="1499" b="1">
                <a:solidFill>
                  <a:srgbClr val="000000"/>
                </a:solidFill>
                <a:latin typeface="DM Sans Bold"/>
                <a:ea typeface="DM Sans Bold"/>
                <a:cs typeface="DM Sans Bold"/>
                <a:sym typeface="DM Sans Bold"/>
              </a:rPr>
              <a:t>Programming Language</a:t>
            </a:r>
          </a:p>
          <a:p>
            <a:pPr marL="323847" lvl="1" indent="-161923" algn="l">
              <a:lnSpc>
                <a:spcPts val="2234"/>
              </a:lnSpc>
              <a:buFont typeface="Arial"/>
              <a:buChar char="•"/>
            </a:pPr>
            <a:r>
              <a:rPr lang="en-US" sz="1499">
                <a:solidFill>
                  <a:srgbClr val="000000"/>
                </a:solidFill>
                <a:latin typeface="DM Sans"/>
                <a:ea typeface="DM Sans"/>
                <a:cs typeface="DM Sans"/>
                <a:sym typeface="DM Sans"/>
              </a:rPr>
              <a:t>Python:</a:t>
            </a:r>
          </a:p>
          <a:p>
            <a:pPr algn="l">
              <a:lnSpc>
                <a:spcPts val="2234"/>
              </a:lnSpc>
            </a:pPr>
            <a:r>
              <a:rPr lang="en-US" sz="1499">
                <a:solidFill>
                  <a:srgbClr val="000000"/>
                </a:solidFill>
                <a:latin typeface="DM Sans"/>
                <a:ea typeface="DM Sans"/>
                <a:cs typeface="DM Sans"/>
                <a:sym typeface="DM Sans"/>
              </a:rPr>
              <a:t>Used for implementing the game's logic, handling animations, and managing game mechanics.</a:t>
            </a:r>
          </a:p>
          <a:p>
            <a:pPr marL="0" lvl="0" indent="0" algn="l">
              <a:lnSpc>
                <a:spcPts val="1936"/>
              </a:lnSpc>
            </a:pPr>
            <a:endParaRPr lang="en-US" sz="1499">
              <a:solidFill>
                <a:srgbClr val="000000"/>
              </a:solidFill>
              <a:latin typeface="DM Sans"/>
              <a:ea typeface="DM Sans"/>
              <a:cs typeface="DM Sans"/>
              <a:sym typeface="DM Sans"/>
            </a:endParaRPr>
          </a:p>
        </p:txBody>
      </p:sp>
      <p:sp>
        <p:nvSpPr>
          <p:cNvPr id="35" name="TextBox 35"/>
          <p:cNvSpPr txBox="1"/>
          <p:nvPr/>
        </p:nvSpPr>
        <p:spPr>
          <a:xfrm>
            <a:off x="3458475" y="4141665"/>
            <a:ext cx="2816627" cy="2167763"/>
          </a:xfrm>
          <a:prstGeom prst="rect">
            <a:avLst/>
          </a:prstGeom>
        </p:spPr>
        <p:txBody>
          <a:bodyPr lIns="0" tIns="0" rIns="0" bIns="0" rtlCol="0" anchor="t">
            <a:spAutoFit/>
          </a:bodyPr>
          <a:lstStyle/>
          <a:p>
            <a:pPr algn="l">
              <a:lnSpc>
                <a:spcPts val="2234"/>
              </a:lnSpc>
            </a:pPr>
            <a:r>
              <a:rPr lang="en-US" sz="1499" b="1">
                <a:solidFill>
                  <a:srgbClr val="000000"/>
                </a:solidFill>
                <a:latin typeface="DM Sans Bold"/>
                <a:ea typeface="DM Sans Bold"/>
                <a:cs typeface="DM Sans Bold"/>
                <a:sym typeface="DM Sans Bold"/>
              </a:rPr>
              <a:t> Libraries</a:t>
            </a:r>
          </a:p>
          <a:p>
            <a:pPr marL="323847" lvl="1" indent="-161923" algn="l">
              <a:lnSpc>
                <a:spcPts val="2234"/>
              </a:lnSpc>
              <a:buFont typeface="Arial"/>
              <a:buChar char="•"/>
            </a:pPr>
            <a:r>
              <a:rPr lang="en-US" sz="1499">
                <a:solidFill>
                  <a:srgbClr val="000000"/>
                </a:solidFill>
                <a:latin typeface="DM Sans"/>
                <a:ea typeface="DM Sans"/>
                <a:cs typeface="DM Sans"/>
                <a:sym typeface="DM Sans"/>
              </a:rPr>
              <a:t>Pygame:</a:t>
            </a:r>
          </a:p>
          <a:p>
            <a:pPr algn="l">
              <a:lnSpc>
                <a:spcPts val="2234"/>
              </a:lnSpc>
            </a:pPr>
            <a:r>
              <a:rPr lang="en-US" sz="1499">
                <a:solidFill>
                  <a:srgbClr val="000000"/>
                </a:solidFill>
                <a:latin typeface="DM Sans"/>
                <a:ea typeface="DM Sans"/>
                <a:cs typeface="DM Sans"/>
                <a:sym typeface="DM Sans"/>
              </a:rPr>
              <a:t>Core library for game development, enabling sprite management, event handling, and rendering of graphics and sounds.</a:t>
            </a:r>
          </a:p>
          <a:p>
            <a:pPr marL="0" lvl="0" indent="0" algn="l">
              <a:lnSpc>
                <a:spcPts val="1936"/>
              </a:lnSpc>
            </a:pPr>
            <a:endParaRPr lang="en-US" sz="1499">
              <a:solidFill>
                <a:srgbClr val="000000"/>
              </a:solidFill>
              <a:latin typeface="DM Sans"/>
              <a:ea typeface="DM Sans"/>
              <a:cs typeface="DM Sans"/>
              <a:sym typeface="DM Sans"/>
            </a:endParaRPr>
          </a:p>
        </p:txBody>
      </p:sp>
      <p:sp>
        <p:nvSpPr>
          <p:cNvPr id="36" name="TextBox 36"/>
          <p:cNvSpPr txBox="1"/>
          <p:nvPr/>
        </p:nvSpPr>
        <p:spPr>
          <a:xfrm>
            <a:off x="3457231" y="6779894"/>
            <a:ext cx="2816627" cy="2478406"/>
          </a:xfrm>
          <a:prstGeom prst="rect">
            <a:avLst/>
          </a:prstGeom>
        </p:spPr>
        <p:txBody>
          <a:bodyPr lIns="0" tIns="0" rIns="0" bIns="0" rtlCol="0" anchor="t">
            <a:spAutoFit/>
          </a:bodyPr>
          <a:lstStyle/>
          <a:p>
            <a:pPr algn="l">
              <a:lnSpc>
                <a:spcPts val="2234"/>
              </a:lnSpc>
            </a:pPr>
            <a:r>
              <a:rPr lang="en-US" sz="1499" b="1">
                <a:solidFill>
                  <a:srgbClr val="000000"/>
                </a:solidFill>
                <a:latin typeface="DM Sans Bold"/>
                <a:ea typeface="DM Sans Bold"/>
                <a:cs typeface="DM Sans Bold"/>
                <a:sym typeface="DM Sans Bold"/>
              </a:rPr>
              <a:t>Development Tools</a:t>
            </a:r>
          </a:p>
          <a:p>
            <a:pPr marL="323847" lvl="1" indent="-161923" algn="l">
              <a:lnSpc>
                <a:spcPts val="2234"/>
              </a:lnSpc>
              <a:buFont typeface="Arial"/>
              <a:buChar char="•"/>
            </a:pPr>
            <a:r>
              <a:rPr lang="en-US" sz="1499">
                <a:solidFill>
                  <a:srgbClr val="000000"/>
                </a:solidFill>
                <a:latin typeface="DM Sans"/>
                <a:ea typeface="DM Sans"/>
                <a:cs typeface="DM Sans"/>
                <a:sym typeface="DM Sans"/>
              </a:rPr>
              <a:t>IDEs:</a:t>
            </a:r>
          </a:p>
          <a:p>
            <a:pPr algn="l">
              <a:lnSpc>
                <a:spcPts val="2234"/>
              </a:lnSpc>
            </a:pPr>
            <a:r>
              <a:rPr lang="en-US" sz="1499">
                <a:solidFill>
                  <a:srgbClr val="000000"/>
                </a:solidFill>
                <a:latin typeface="DM Sans"/>
                <a:ea typeface="DM Sans"/>
                <a:cs typeface="DM Sans"/>
                <a:sym typeface="DM Sans"/>
              </a:rPr>
              <a:t>PyCharm: For coding, debugging, and managing project files.</a:t>
            </a:r>
          </a:p>
          <a:p>
            <a:pPr algn="l">
              <a:lnSpc>
                <a:spcPts val="2234"/>
              </a:lnSpc>
            </a:pPr>
            <a:r>
              <a:rPr lang="en-US" sz="1499">
                <a:solidFill>
                  <a:srgbClr val="000000"/>
                </a:solidFill>
                <a:latin typeface="DM Sans"/>
                <a:ea typeface="DM Sans"/>
                <a:cs typeface="DM Sans"/>
                <a:sym typeface="DM Sans"/>
              </a:rPr>
              <a:t>Visual Studio Code: An alternative IDE for quick editing and testing.</a:t>
            </a:r>
          </a:p>
          <a:p>
            <a:pPr marL="0" lvl="0" indent="0" algn="l">
              <a:lnSpc>
                <a:spcPts val="2234"/>
              </a:lnSpc>
            </a:pPr>
            <a:endParaRPr lang="en-US" sz="1499">
              <a:solidFill>
                <a:srgbClr val="000000"/>
              </a:solidFill>
              <a:latin typeface="DM Sans"/>
              <a:ea typeface="DM Sans"/>
              <a:cs typeface="DM Sans"/>
              <a:sym typeface="DM Sans"/>
            </a:endParaRPr>
          </a:p>
        </p:txBody>
      </p:sp>
      <p:sp>
        <p:nvSpPr>
          <p:cNvPr id="37" name="TextBox 37"/>
          <p:cNvSpPr txBox="1"/>
          <p:nvPr/>
        </p:nvSpPr>
        <p:spPr>
          <a:xfrm>
            <a:off x="6995244" y="4446270"/>
            <a:ext cx="4297511" cy="1518285"/>
          </a:xfrm>
          <a:prstGeom prst="rect">
            <a:avLst/>
          </a:prstGeom>
        </p:spPr>
        <p:txBody>
          <a:bodyPr lIns="0" tIns="0" rIns="0" bIns="0" rtlCol="0" anchor="t">
            <a:spAutoFit/>
          </a:bodyPr>
          <a:lstStyle/>
          <a:p>
            <a:pPr algn="ctr">
              <a:lnSpc>
                <a:spcPts val="5820"/>
              </a:lnSpc>
            </a:pPr>
            <a:r>
              <a:rPr lang="en-US" sz="6000" b="1">
                <a:solidFill>
                  <a:srgbClr val="000000"/>
                </a:solidFill>
                <a:latin typeface="DM Sans Bold"/>
                <a:ea typeface="DM Sans Bold"/>
                <a:cs typeface="DM Sans Bold"/>
                <a:sym typeface="DM Sans Bold"/>
              </a:rPr>
              <a:t>Application</a:t>
            </a:r>
          </a:p>
          <a:p>
            <a:pPr marL="0" lvl="1" indent="0" algn="ctr">
              <a:lnSpc>
                <a:spcPts val="5820"/>
              </a:lnSpc>
              <a:spcBef>
                <a:spcPct val="0"/>
              </a:spcBef>
            </a:pPr>
            <a:r>
              <a:rPr lang="en-US" sz="6000" b="1">
                <a:solidFill>
                  <a:srgbClr val="000000"/>
                </a:solidFill>
                <a:latin typeface="DM Sans Bold"/>
                <a:ea typeface="DM Sans Bold"/>
                <a:cs typeface="DM Sans Bold"/>
                <a:sym typeface="DM Sans Bold"/>
              </a:rPr>
              <a:t>Tools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TextBox 3"/>
          <p:cNvSpPr txBox="1"/>
          <p:nvPr/>
        </p:nvSpPr>
        <p:spPr>
          <a:xfrm>
            <a:off x="798059" y="1402115"/>
            <a:ext cx="8792577" cy="7967662"/>
          </a:xfrm>
          <a:prstGeom prst="rect">
            <a:avLst/>
          </a:prstGeom>
        </p:spPr>
        <p:txBody>
          <a:bodyPr lIns="0" tIns="0" rIns="0" bIns="0" rtlCol="0" anchor="t">
            <a:spAutoFit/>
          </a:bodyPr>
          <a:lstStyle/>
          <a:p>
            <a:pPr algn="l">
              <a:lnSpc>
                <a:spcPts val="3374"/>
              </a:lnSpc>
            </a:pPr>
            <a:r>
              <a:rPr lang="en-US" sz="2499" b="1" spc="149">
                <a:solidFill>
                  <a:srgbClr val="000000"/>
                </a:solidFill>
                <a:latin typeface="DM Sans Bold"/>
                <a:ea typeface="DM Sans Bold"/>
                <a:cs typeface="DM Sans Bold"/>
                <a:sym typeface="DM Sans Bold"/>
              </a:rPr>
              <a:t>Game Initialization and Setup</a:t>
            </a:r>
          </a:p>
          <a:p>
            <a:pPr marL="431799" lvl="1" indent="-215899" algn="l">
              <a:lnSpc>
                <a:spcPts val="2699"/>
              </a:lnSpc>
              <a:buFont typeface="Arial"/>
              <a:buChar char="•"/>
            </a:pPr>
            <a:r>
              <a:rPr lang="en-US" sz="1999" spc="119">
                <a:solidFill>
                  <a:srgbClr val="000000"/>
                </a:solidFill>
                <a:latin typeface="DM Sans"/>
                <a:ea typeface="DM Sans"/>
                <a:cs typeface="DM Sans"/>
                <a:sym typeface="DM Sans"/>
              </a:rPr>
              <a:t>Main Game Settings: Sets up screen dimensions, frame rate, game variables, and loads assets like background images, character sprites, and sound effects.</a:t>
            </a:r>
          </a:p>
          <a:p>
            <a:pPr marL="431799" lvl="1" indent="-215899" algn="l">
              <a:lnSpc>
                <a:spcPts val="2699"/>
              </a:lnSpc>
              <a:buFont typeface="Arial"/>
              <a:buChar char="•"/>
            </a:pPr>
            <a:r>
              <a:rPr lang="en-US" sz="1999" spc="119">
                <a:solidFill>
                  <a:srgbClr val="000000"/>
                </a:solidFill>
                <a:latin typeface="DM Sans"/>
                <a:ea typeface="DM Sans"/>
                <a:cs typeface="DM Sans"/>
                <a:sym typeface="DM Sans"/>
              </a:rPr>
              <a:t>Display and Clock: Initializes the game screen and Pygame’s clock, which ensures a consistent frame rate for smooth animations and gameplay.</a:t>
            </a:r>
          </a:p>
          <a:p>
            <a:pPr algn="l">
              <a:lnSpc>
                <a:spcPts val="2699"/>
              </a:lnSpc>
            </a:pPr>
            <a:endParaRPr lang="en-US" sz="1999" spc="119">
              <a:solidFill>
                <a:srgbClr val="000000"/>
              </a:solidFill>
              <a:latin typeface="DM Sans"/>
              <a:ea typeface="DM Sans"/>
              <a:cs typeface="DM Sans"/>
              <a:sym typeface="DM Sans"/>
            </a:endParaRPr>
          </a:p>
          <a:p>
            <a:pPr algn="l">
              <a:lnSpc>
                <a:spcPts val="3374"/>
              </a:lnSpc>
            </a:pPr>
            <a:r>
              <a:rPr lang="en-US" sz="2499" b="1" spc="149">
                <a:solidFill>
                  <a:srgbClr val="000000"/>
                </a:solidFill>
                <a:latin typeface="DM Sans Bold"/>
                <a:ea typeface="DM Sans Bold"/>
                <a:cs typeface="DM Sans Bold"/>
                <a:sym typeface="DM Sans Bold"/>
              </a:rPr>
              <a:t>Primary Components and Classes</a:t>
            </a:r>
          </a:p>
          <a:p>
            <a:pPr algn="l">
              <a:lnSpc>
                <a:spcPts val="2700"/>
              </a:lnSpc>
            </a:pPr>
            <a:r>
              <a:rPr lang="en-US" sz="2000" b="1" spc="120">
                <a:solidFill>
                  <a:srgbClr val="000000"/>
                </a:solidFill>
                <a:latin typeface="DM Sans Bold"/>
                <a:ea typeface="DM Sans Bold"/>
                <a:cs typeface="DM Sans Bold"/>
                <a:sym typeface="DM Sans Bold"/>
              </a:rPr>
              <a:t>Soldier Class: </a:t>
            </a: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Methods: </a:t>
            </a: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move(): </a:t>
            </a:r>
            <a:r>
              <a:rPr lang="en-US" sz="2000" spc="120">
                <a:solidFill>
                  <a:srgbClr val="000000"/>
                </a:solidFill>
                <a:latin typeface="DM Sans"/>
                <a:ea typeface="DM Sans"/>
                <a:cs typeface="DM Sans"/>
                <a:sym typeface="DM Sans"/>
              </a:rPr>
              <a:t>Handles character movement based on player input or AI logic.</a:t>
            </a: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shoot(): </a:t>
            </a:r>
            <a:r>
              <a:rPr lang="en-US" sz="2000" spc="120">
                <a:solidFill>
                  <a:srgbClr val="000000"/>
                </a:solidFill>
                <a:latin typeface="DM Sans"/>
                <a:ea typeface="DM Sans"/>
                <a:cs typeface="DM Sans"/>
                <a:sym typeface="DM Sans"/>
              </a:rPr>
              <a:t>Enables the player and enemies to fire bullets, creating bullet objects in the game. </a:t>
            </a:r>
          </a:p>
          <a:p>
            <a:pPr algn="l">
              <a:lnSpc>
                <a:spcPts val="2700"/>
              </a:lnSpc>
            </a:pPr>
            <a:endParaRPr lang="en-US" sz="2000" spc="120">
              <a:solidFill>
                <a:srgbClr val="000000"/>
              </a:solidFill>
              <a:latin typeface="DM Sans"/>
              <a:ea typeface="DM Sans"/>
              <a:cs typeface="DM Sans"/>
              <a:sym typeface="DM Sans"/>
            </a:endParaRPr>
          </a:p>
          <a:p>
            <a:pPr algn="l">
              <a:lnSpc>
                <a:spcPts val="2700"/>
              </a:lnSpc>
            </a:pPr>
            <a:r>
              <a:rPr lang="en-US" sz="2000" b="1" spc="120">
                <a:solidFill>
                  <a:srgbClr val="000000"/>
                </a:solidFill>
                <a:latin typeface="DM Sans Bold"/>
                <a:ea typeface="DM Sans Bold"/>
                <a:cs typeface="DM Sans Bold"/>
                <a:sym typeface="DM Sans Bold"/>
              </a:rPr>
              <a:t>ItemBox Class:</a:t>
            </a: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Methods: </a:t>
            </a: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update(): </a:t>
            </a:r>
            <a:r>
              <a:rPr lang="en-US" sz="2000" spc="120">
                <a:solidFill>
                  <a:srgbClr val="000000"/>
                </a:solidFill>
                <a:latin typeface="DM Sans"/>
                <a:ea typeface="DM Sans"/>
                <a:cs typeface="DM Sans"/>
                <a:sym typeface="DM Sans"/>
              </a:rPr>
              <a:t>Updates position based on screen scroll and handles collision detection with the player. </a:t>
            </a:r>
          </a:p>
          <a:p>
            <a:pPr algn="l">
              <a:lnSpc>
                <a:spcPts val="2700"/>
              </a:lnSpc>
            </a:pPr>
            <a:endParaRPr lang="en-US" sz="2000" spc="120">
              <a:solidFill>
                <a:srgbClr val="000000"/>
              </a:solidFill>
              <a:latin typeface="DM Sans"/>
              <a:ea typeface="DM Sans"/>
              <a:cs typeface="DM Sans"/>
              <a:sym typeface="DM Sans"/>
            </a:endParaRPr>
          </a:p>
          <a:p>
            <a:pPr algn="l">
              <a:lnSpc>
                <a:spcPts val="2700"/>
              </a:lnSpc>
            </a:pPr>
            <a:r>
              <a:rPr lang="en-US" sz="2000" b="1" spc="120">
                <a:solidFill>
                  <a:srgbClr val="000000"/>
                </a:solidFill>
                <a:latin typeface="DM Sans Bold"/>
                <a:ea typeface="DM Sans Bold"/>
                <a:cs typeface="DM Sans Bold"/>
                <a:sym typeface="DM Sans Bold"/>
              </a:rPr>
              <a:t>HealthBar Class:</a:t>
            </a:r>
          </a:p>
          <a:p>
            <a:pPr marL="431801" lvl="1" indent="-215900" algn="l">
              <a:lnSpc>
                <a:spcPts val="2700"/>
              </a:lnSpc>
              <a:buFont typeface="Arial"/>
              <a:buChar char="•"/>
            </a:pPr>
            <a:r>
              <a:rPr lang="en-US" sz="2000" b="1" spc="120">
                <a:solidFill>
                  <a:srgbClr val="000000"/>
                </a:solidFill>
                <a:latin typeface="DM Sans Bold"/>
                <a:ea typeface="DM Sans Bold"/>
                <a:cs typeface="DM Sans Bold"/>
                <a:sym typeface="DM Sans Bold"/>
              </a:rPr>
              <a:t>Methods: </a:t>
            </a:r>
          </a:p>
        </p:txBody>
      </p:sp>
      <p:sp>
        <p:nvSpPr>
          <p:cNvPr id="4" name="TextBox 4"/>
          <p:cNvSpPr txBox="1"/>
          <p:nvPr/>
        </p:nvSpPr>
        <p:spPr>
          <a:xfrm>
            <a:off x="3056073" y="263758"/>
            <a:ext cx="13249102" cy="1043306"/>
          </a:xfrm>
          <a:prstGeom prst="rect">
            <a:avLst/>
          </a:prstGeom>
        </p:spPr>
        <p:txBody>
          <a:bodyPr lIns="0" tIns="0" rIns="0" bIns="0" rtlCol="0" anchor="t">
            <a:spAutoFit/>
          </a:bodyPr>
          <a:lstStyle/>
          <a:p>
            <a:pPr algn="ctr">
              <a:lnSpc>
                <a:spcPts val="7760"/>
              </a:lnSpc>
            </a:pPr>
            <a:r>
              <a:rPr lang="en-US" sz="8000" b="1">
                <a:solidFill>
                  <a:srgbClr val="000000"/>
                </a:solidFill>
                <a:latin typeface="DM Sans Bold"/>
                <a:ea typeface="DM Sans Bold"/>
                <a:cs typeface="DM Sans Bold"/>
                <a:sym typeface="DM Sans Bold"/>
              </a:rPr>
              <a:t>Project Design</a:t>
            </a:r>
          </a:p>
        </p:txBody>
      </p:sp>
      <p:sp>
        <p:nvSpPr>
          <p:cNvPr id="5" name="Freeform 5"/>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17259300" y="2685984"/>
            <a:ext cx="3575541" cy="3575541"/>
          </a:xfrm>
          <a:custGeom>
            <a:avLst/>
            <a:gdLst/>
            <a:ahLst/>
            <a:cxnLst/>
            <a:rect l="l" t="t" r="r" b="b"/>
            <a:pathLst>
              <a:path w="3575541" h="3575541">
                <a:moveTo>
                  <a:pt x="0" y="0"/>
                </a:moveTo>
                <a:lnTo>
                  <a:pt x="3575541" y="0"/>
                </a:lnTo>
                <a:lnTo>
                  <a:pt x="3575541" y="3575542"/>
                </a:lnTo>
                <a:lnTo>
                  <a:pt x="0" y="3575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rot="-5282649">
            <a:off x="16596506" y="6970869"/>
            <a:ext cx="3382987" cy="1154444"/>
          </a:xfrm>
          <a:custGeom>
            <a:avLst/>
            <a:gdLst/>
            <a:ahLst/>
            <a:cxnLst/>
            <a:rect l="l" t="t" r="r" b="b"/>
            <a:pathLst>
              <a:path w="3382987" h="1154444">
                <a:moveTo>
                  <a:pt x="0" y="0"/>
                </a:moveTo>
                <a:lnTo>
                  <a:pt x="3382988" y="0"/>
                </a:lnTo>
                <a:lnTo>
                  <a:pt x="3382988" y="1154445"/>
                </a:lnTo>
                <a:lnTo>
                  <a:pt x="0" y="11544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17259300" y="-971659"/>
            <a:ext cx="3104522" cy="3342688"/>
          </a:xfrm>
          <a:custGeom>
            <a:avLst/>
            <a:gdLst/>
            <a:ahLst/>
            <a:cxnLst/>
            <a:rect l="l" t="t" r="r" b="b"/>
            <a:pathLst>
              <a:path w="3104522" h="3342688">
                <a:moveTo>
                  <a:pt x="0" y="0"/>
                </a:moveTo>
                <a:lnTo>
                  <a:pt x="3104522" y="0"/>
                </a:lnTo>
                <a:lnTo>
                  <a:pt x="3104522" y="3342689"/>
                </a:lnTo>
                <a:lnTo>
                  <a:pt x="0" y="334268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TextBox 9"/>
          <p:cNvSpPr txBox="1"/>
          <p:nvPr/>
        </p:nvSpPr>
        <p:spPr>
          <a:xfrm>
            <a:off x="9350671" y="1392590"/>
            <a:ext cx="8419928" cy="8626475"/>
          </a:xfrm>
          <a:prstGeom prst="rect">
            <a:avLst/>
          </a:prstGeom>
        </p:spPr>
        <p:txBody>
          <a:bodyPr lIns="0" tIns="0" rIns="0" bIns="0" rtlCol="0" anchor="t">
            <a:spAutoFit/>
          </a:bodyPr>
          <a:lstStyle/>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draw(): </a:t>
            </a:r>
            <a:r>
              <a:rPr lang="en-US" sz="2000">
                <a:solidFill>
                  <a:srgbClr val="000000"/>
                </a:solidFill>
                <a:latin typeface="Open Sans"/>
                <a:ea typeface="Open Sans"/>
                <a:cs typeface="Open Sans"/>
                <a:sym typeface="Open Sans"/>
              </a:rPr>
              <a:t>Renders the health bar based on the player's current health, with a visual indicator for health level.</a:t>
            </a:r>
          </a:p>
          <a:p>
            <a:pPr algn="l">
              <a:lnSpc>
                <a:spcPts val="2800"/>
              </a:lnSpc>
            </a:pPr>
            <a:endParaRPr lang="en-US" sz="2000">
              <a:solidFill>
                <a:srgbClr val="000000"/>
              </a:solidFill>
              <a:latin typeface="Open Sans"/>
              <a:ea typeface="Open Sans"/>
              <a:cs typeface="Open Sans"/>
              <a:sym typeface="Open Sans"/>
            </a:endParaRPr>
          </a:p>
          <a:p>
            <a:pPr algn="l">
              <a:lnSpc>
                <a:spcPts val="2800"/>
              </a:lnSpc>
            </a:pPr>
            <a:r>
              <a:rPr lang="en-US" sz="2000" b="1">
                <a:solidFill>
                  <a:srgbClr val="000000"/>
                </a:solidFill>
                <a:latin typeface="Open Sans Bold"/>
                <a:ea typeface="Open Sans Bold"/>
                <a:cs typeface="Open Sans Bold"/>
                <a:sym typeface="Open Sans Bold"/>
              </a:rPr>
              <a:t>Bullet and Grenade Classes:</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Methods: </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update(): </a:t>
            </a:r>
            <a:r>
              <a:rPr lang="en-US" sz="2000">
                <a:solidFill>
                  <a:srgbClr val="000000"/>
                </a:solidFill>
                <a:latin typeface="Open Sans Light"/>
                <a:ea typeface="Open Sans Light"/>
                <a:cs typeface="Open Sans Light"/>
                <a:sym typeface="Open Sans Light"/>
              </a:rPr>
              <a:t>Moves bullets and grenades, checks for collisions, and applies damage upon impact. </a:t>
            </a:r>
          </a:p>
          <a:p>
            <a:pPr algn="l">
              <a:lnSpc>
                <a:spcPts val="2800"/>
              </a:lnSpc>
            </a:pPr>
            <a:endParaRPr lang="en-US" sz="2000">
              <a:solidFill>
                <a:srgbClr val="000000"/>
              </a:solidFill>
              <a:latin typeface="Open Sans Light"/>
              <a:ea typeface="Open Sans Light"/>
              <a:cs typeface="Open Sans Light"/>
              <a:sym typeface="Open Sans Light"/>
            </a:endParaRPr>
          </a:p>
          <a:p>
            <a:pPr algn="l">
              <a:lnSpc>
                <a:spcPts val="2800"/>
              </a:lnSpc>
            </a:pPr>
            <a:r>
              <a:rPr lang="en-US" sz="2000" b="1">
                <a:solidFill>
                  <a:srgbClr val="000000"/>
                </a:solidFill>
                <a:latin typeface="Open Sans Bold"/>
                <a:ea typeface="Open Sans Bold"/>
                <a:cs typeface="Open Sans Bold"/>
                <a:sym typeface="Open Sans Bold"/>
              </a:rPr>
              <a:t>Explosion Class:</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Methods: </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update(): </a:t>
            </a:r>
            <a:r>
              <a:rPr lang="en-US" sz="2000">
                <a:solidFill>
                  <a:srgbClr val="000000"/>
                </a:solidFill>
                <a:latin typeface="Open Sans Light"/>
                <a:ea typeface="Open Sans Light"/>
                <a:cs typeface="Open Sans Light"/>
                <a:sym typeface="Open Sans Light"/>
              </a:rPr>
              <a:t>Animates explosion frames and checks for nearby characters to apply damage.</a:t>
            </a:r>
          </a:p>
          <a:p>
            <a:pPr algn="l">
              <a:lnSpc>
                <a:spcPts val="2800"/>
              </a:lnSpc>
            </a:pPr>
            <a:endParaRPr lang="en-US" sz="2000">
              <a:solidFill>
                <a:srgbClr val="000000"/>
              </a:solidFill>
              <a:latin typeface="Open Sans Light"/>
              <a:ea typeface="Open Sans Light"/>
              <a:cs typeface="Open Sans Light"/>
              <a:sym typeface="Open Sans Light"/>
            </a:endParaRPr>
          </a:p>
          <a:p>
            <a:pPr algn="l">
              <a:lnSpc>
                <a:spcPts val="3499"/>
              </a:lnSpc>
            </a:pPr>
            <a:r>
              <a:rPr lang="en-US" sz="2499" b="1">
                <a:solidFill>
                  <a:srgbClr val="000000"/>
                </a:solidFill>
                <a:latin typeface="Open Sans Bold"/>
                <a:ea typeface="Open Sans Bold"/>
                <a:cs typeface="Open Sans Bold"/>
                <a:sym typeface="Open Sans Bold"/>
              </a:rPr>
              <a:t>Supporting Functions</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draw_bg(): </a:t>
            </a:r>
            <a:r>
              <a:rPr lang="en-US" sz="2000">
                <a:solidFill>
                  <a:srgbClr val="000000"/>
                </a:solidFill>
                <a:latin typeface="Open Sans Light"/>
                <a:ea typeface="Open Sans Light"/>
                <a:cs typeface="Open Sans Light"/>
                <a:sym typeface="Open Sans Light"/>
              </a:rPr>
              <a:t>Draws a parallax-scrolling background to create depth, adjusting the position based on player movement.</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reset_level(): </a:t>
            </a:r>
            <a:r>
              <a:rPr lang="en-US" sz="2000">
                <a:solidFill>
                  <a:srgbClr val="000000"/>
                </a:solidFill>
                <a:latin typeface="Open Sans Light"/>
                <a:ea typeface="Open Sans Light"/>
                <a:cs typeface="Open Sans Light"/>
                <a:sym typeface="Open Sans Light"/>
              </a:rPr>
              <a:t>Resets game elements such as enemies, bullets, and items at the start of each level or after player death.</a:t>
            </a:r>
          </a:p>
          <a:p>
            <a:pPr algn="l">
              <a:lnSpc>
                <a:spcPts val="2800"/>
              </a:lnSpc>
            </a:pPr>
            <a:endParaRPr lang="en-US" sz="2000">
              <a:solidFill>
                <a:srgbClr val="000000"/>
              </a:solidFill>
              <a:latin typeface="Open Sans Light"/>
              <a:ea typeface="Open Sans Light"/>
              <a:cs typeface="Open Sans Light"/>
              <a:sym typeface="Open Sans Light"/>
            </a:endParaRPr>
          </a:p>
          <a:p>
            <a:pPr algn="l">
              <a:lnSpc>
                <a:spcPts val="3499"/>
              </a:lnSpc>
            </a:pPr>
            <a:r>
              <a:rPr lang="en-US" sz="2499" b="1">
                <a:solidFill>
                  <a:srgbClr val="000000"/>
                </a:solidFill>
                <a:latin typeface="Open Sans Bold"/>
                <a:ea typeface="Open Sans Bold"/>
                <a:cs typeface="Open Sans Bold"/>
                <a:sym typeface="Open Sans Bold"/>
              </a:rPr>
              <a:t>Main Game Loop</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Gameplay Logic: </a:t>
            </a:r>
            <a:r>
              <a:rPr lang="en-US" sz="2000">
                <a:solidFill>
                  <a:srgbClr val="000000"/>
                </a:solidFill>
                <a:latin typeface="Open Sans Light"/>
                <a:ea typeface="Open Sans Light"/>
                <a:cs typeface="Open Sans Light"/>
                <a:sym typeface="Open Sans Light"/>
              </a:rPr>
              <a:t>Updates all game elements (player, enemies, projectiles, items) based on their respective class methods.</a:t>
            </a:r>
          </a:p>
          <a:p>
            <a:pPr marL="431801" lvl="1" indent="-215900" algn="l">
              <a:lnSpc>
                <a:spcPts val="2800"/>
              </a:lnSpc>
              <a:buFont typeface="Arial"/>
              <a:buChar char="•"/>
            </a:pPr>
            <a:r>
              <a:rPr lang="en-US" sz="2000" b="1">
                <a:solidFill>
                  <a:srgbClr val="000000"/>
                </a:solidFill>
                <a:latin typeface="Open Sans Bold"/>
                <a:ea typeface="Open Sans Bold"/>
                <a:cs typeface="Open Sans Bold"/>
                <a:sym typeface="Open Sans Bold"/>
              </a:rPr>
              <a:t>Level Progression: </a:t>
            </a:r>
            <a:r>
              <a:rPr lang="en-US" sz="2000">
                <a:solidFill>
                  <a:srgbClr val="000000"/>
                </a:solidFill>
                <a:latin typeface="Open Sans Light"/>
                <a:ea typeface="Open Sans Light"/>
                <a:cs typeface="Open Sans Light"/>
                <a:sym typeface="Open Sans Light"/>
              </a:rPr>
              <a:t>Transitions between levels when the player reaches the exit, loading new level data and resetting positions.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5" name="TextBox 5"/>
          <p:cNvSpPr txBox="1"/>
          <p:nvPr/>
        </p:nvSpPr>
        <p:spPr>
          <a:xfrm>
            <a:off x="1397907" y="443693"/>
            <a:ext cx="11699214" cy="1177290"/>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FlowChart</a:t>
            </a:r>
          </a:p>
        </p:txBody>
      </p:sp>
      <p:pic>
        <p:nvPicPr>
          <p:cNvPr id="7" name="Picture 6">
            <a:extLst>
              <a:ext uri="{FF2B5EF4-FFF2-40B4-BE49-F238E27FC236}">
                <a16:creationId xmlns:a16="http://schemas.microsoft.com/office/drawing/2014/main" id="{EAF29F82-80FC-0694-4D37-71B3092DAF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647700"/>
            <a:ext cx="15697200" cy="8686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AutoShape 3"/>
          <p:cNvSpPr/>
          <p:nvPr/>
        </p:nvSpPr>
        <p:spPr>
          <a:xfrm>
            <a:off x="-1100495" y="3913914"/>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a:off x="5017245" y="3662886"/>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7" name="Group 7"/>
          <p:cNvGrpSpPr/>
          <p:nvPr/>
        </p:nvGrpSpPr>
        <p:grpSpPr>
          <a:xfrm>
            <a:off x="1438078" y="3691461"/>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6"/>
                </a:lnSpc>
              </a:pPr>
              <a:endParaRPr/>
            </a:p>
          </p:txBody>
        </p:sp>
      </p:grpSp>
      <p:grpSp>
        <p:nvGrpSpPr>
          <p:cNvPr id="10" name="Group 10"/>
          <p:cNvGrpSpPr/>
          <p:nvPr/>
        </p:nvGrpSpPr>
        <p:grpSpPr>
          <a:xfrm>
            <a:off x="8595877" y="3648598"/>
            <a:ext cx="502056" cy="473481"/>
            <a:chOff x="0" y="0"/>
            <a:chExt cx="812800" cy="766539"/>
          </a:xfrm>
        </p:grpSpPr>
        <p:sp>
          <p:nvSpPr>
            <p:cNvPr id="11" name="Freeform 11"/>
            <p:cNvSpPr/>
            <p:nvPr/>
          </p:nvSpPr>
          <p:spPr>
            <a:xfrm>
              <a:off x="0" y="0"/>
              <a:ext cx="812800" cy="766539"/>
            </a:xfrm>
            <a:custGeom>
              <a:avLst/>
              <a:gdLst/>
              <a:ahLst/>
              <a:cxnLst/>
              <a:rect l="l" t="t" r="r" b="b"/>
              <a:pathLst>
                <a:path w="812800" h="766539">
                  <a:moveTo>
                    <a:pt x="406400" y="0"/>
                  </a:moveTo>
                  <a:lnTo>
                    <a:pt x="535715" y="261314"/>
                  </a:lnTo>
                  <a:lnTo>
                    <a:pt x="812800" y="383269"/>
                  </a:lnTo>
                  <a:lnTo>
                    <a:pt x="535715" y="505224"/>
                  </a:lnTo>
                  <a:lnTo>
                    <a:pt x="406400" y="766539"/>
                  </a:lnTo>
                  <a:lnTo>
                    <a:pt x="277085" y="505224"/>
                  </a:lnTo>
                  <a:lnTo>
                    <a:pt x="0" y="383269"/>
                  </a:lnTo>
                  <a:lnTo>
                    <a:pt x="277085" y="261314"/>
                  </a:lnTo>
                  <a:lnTo>
                    <a:pt x="406400" y="0"/>
                  </a:lnTo>
                  <a:close/>
                </a:path>
              </a:pathLst>
            </a:custGeom>
            <a:solidFill>
              <a:srgbClr val="000000"/>
            </a:solidFill>
            <a:ln cap="sq">
              <a:noFill/>
              <a:prstDash val="solid"/>
              <a:miter/>
            </a:ln>
          </p:spPr>
        </p:sp>
        <p:sp>
          <p:nvSpPr>
            <p:cNvPr id="12" name="TextBox 12"/>
            <p:cNvSpPr txBox="1"/>
            <p:nvPr/>
          </p:nvSpPr>
          <p:spPr>
            <a:xfrm>
              <a:off x="190500" y="208233"/>
              <a:ext cx="431800" cy="378649"/>
            </a:xfrm>
            <a:prstGeom prst="rect">
              <a:avLst/>
            </a:prstGeom>
          </p:spPr>
          <p:txBody>
            <a:bodyPr lIns="50800" tIns="50800" rIns="50800" bIns="50800" rtlCol="0" anchor="ctr"/>
            <a:lstStyle/>
            <a:p>
              <a:pPr marL="0" lvl="0" indent="0" algn="ctr">
                <a:lnSpc>
                  <a:spcPts val="2266"/>
                </a:lnSpc>
                <a:spcBef>
                  <a:spcPct val="0"/>
                </a:spcBef>
              </a:pPr>
              <a:endParaRPr/>
            </a:p>
          </p:txBody>
        </p:sp>
      </p:grpSp>
      <p:grpSp>
        <p:nvGrpSpPr>
          <p:cNvPr id="13" name="Group 13"/>
          <p:cNvGrpSpPr/>
          <p:nvPr/>
        </p:nvGrpSpPr>
        <p:grpSpPr>
          <a:xfrm>
            <a:off x="12149128" y="3662886"/>
            <a:ext cx="502056" cy="50205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5" name="TextBox 15"/>
            <p:cNvSpPr txBox="1"/>
            <p:nvPr/>
          </p:nvSpPr>
          <p:spPr>
            <a:xfrm>
              <a:off x="190500" y="219075"/>
              <a:ext cx="431800" cy="403225"/>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16" name="TextBox 16"/>
          <p:cNvSpPr txBox="1"/>
          <p:nvPr/>
        </p:nvSpPr>
        <p:spPr>
          <a:xfrm>
            <a:off x="5678577" y="1154759"/>
            <a:ext cx="6503370" cy="2316606"/>
          </a:xfrm>
          <a:prstGeom prst="rect">
            <a:avLst/>
          </a:prstGeom>
        </p:spPr>
        <p:txBody>
          <a:bodyPr lIns="0" tIns="0" rIns="0" bIns="0" rtlCol="0" anchor="t">
            <a:spAutoFit/>
          </a:bodyPr>
          <a:lstStyle/>
          <a:p>
            <a:pPr marL="0" lvl="1" indent="0" algn="ctr">
              <a:lnSpc>
                <a:spcPts val="8923"/>
              </a:lnSpc>
              <a:spcBef>
                <a:spcPct val="0"/>
              </a:spcBef>
            </a:pPr>
            <a:r>
              <a:rPr lang="en-US" sz="9199" b="1">
                <a:solidFill>
                  <a:srgbClr val="000000"/>
                </a:solidFill>
                <a:latin typeface="DM Sans Bold"/>
                <a:ea typeface="DM Sans Bold"/>
                <a:cs typeface="DM Sans Bold"/>
                <a:sym typeface="DM Sans Bold"/>
              </a:rPr>
              <a:t>Testing &amp; Validation</a:t>
            </a:r>
          </a:p>
        </p:txBody>
      </p:sp>
      <p:sp>
        <p:nvSpPr>
          <p:cNvPr id="17" name="TextBox 17"/>
          <p:cNvSpPr txBox="1"/>
          <p:nvPr/>
        </p:nvSpPr>
        <p:spPr>
          <a:xfrm>
            <a:off x="1323253" y="4240190"/>
            <a:ext cx="1004667" cy="550164"/>
          </a:xfrm>
          <a:prstGeom prst="rect">
            <a:avLst/>
          </a:prstGeom>
        </p:spPr>
        <p:txBody>
          <a:bodyPr lIns="0" tIns="0" rIns="0" bIns="0" rtlCol="0" anchor="t">
            <a:spAutoFit/>
          </a:bodyPr>
          <a:lstStyle/>
          <a:p>
            <a:pPr algn="l">
              <a:lnSpc>
                <a:spcPts val="2163"/>
              </a:lnSpc>
            </a:pPr>
            <a:r>
              <a:rPr lang="en-US" sz="2100" b="1">
                <a:solidFill>
                  <a:srgbClr val="000000"/>
                </a:solidFill>
                <a:latin typeface="DM Sans Bold"/>
                <a:ea typeface="DM Sans Bold"/>
                <a:cs typeface="DM Sans Bold"/>
                <a:sym typeface="DM Sans Bold"/>
              </a:rPr>
              <a:t>Unit testing</a:t>
            </a:r>
          </a:p>
        </p:txBody>
      </p:sp>
      <p:sp>
        <p:nvSpPr>
          <p:cNvPr id="18" name="TextBox 18"/>
          <p:cNvSpPr txBox="1"/>
          <p:nvPr/>
        </p:nvSpPr>
        <p:spPr>
          <a:xfrm>
            <a:off x="4582037" y="4193517"/>
            <a:ext cx="1481692" cy="550164"/>
          </a:xfrm>
          <a:prstGeom prst="rect">
            <a:avLst/>
          </a:prstGeom>
        </p:spPr>
        <p:txBody>
          <a:bodyPr lIns="0" tIns="0" rIns="0" bIns="0" rtlCol="0" anchor="t">
            <a:spAutoFit/>
          </a:bodyPr>
          <a:lstStyle/>
          <a:p>
            <a:pPr algn="l">
              <a:lnSpc>
                <a:spcPts val="2163"/>
              </a:lnSpc>
            </a:pPr>
            <a:r>
              <a:rPr lang="en-US" sz="2100" b="1">
                <a:solidFill>
                  <a:srgbClr val="000000"/>
                </a:solidFill>
                <a:latin typeface="DM Sans Bold"/>
                <a:ea typeface="DM Sans Bold"/>
                <a:cs typeface="DM Sans Bold"/>
                <a:sym typeface="DM Sans Bold"/>
              </a:rPr>
              <a:t>Integration Testing</a:t>
            </a:r>
          </a:p>
        </p:txBody>
      </p:sp>
      <p:sp>
        <p:nvSpPr>
          <p:cNvPr id="19" name="TextBox 19"/>
          <p:cNvSpPr txBox="1"/>
          <p:nvPr/>
        </p:nvSpPr>
        <p:spPr>
          <a:xfrm>
            <a:off x="452427" y="4877460"/>
            <a:ext cx="2646492" cy="4351401"/>
          </a:xfrm>
          <a:prstGeom prst="rect">
            <a:avLst/>
          </a:prstGeom>
        </p:spPr>
        <p:txBody>
          <a:bodyPr lIns="0" tIns="0" rIns="0" bIns="0" rtlCol="0" anchor="t">
            <a:spAutoFit/>
          </a:bodyPr>
          <a:lstStyle/>
          <a:p>
            <a:pPr algn="l">
              <a:lnSpc>
                <a:spcPts val="2651"/>
              </a:lnSpc>
            </a:pPr>
            <a:r>
              <a:rPr lang="en-US" sz="1699">
                <a:solidFill>
                  <a:srgbClr val="000000"/>
                </a:solidFill>
                <a:latin typeface="DM Sans"/>
                <a:ea typeface="DM Sans"/>
                <a:cs typeface="DM Sans"/>
                <a:sym typeface="DM Sans"/>
              </a:rPr>
              <a:t>Verifies the functionality of individual components or methods.</a:t>
            </a:r>
          </a:p>
          <a:p>
            <a:pPr algn="l">
              <a:lnSpc>
                <a:spcPts val="2651"/>
              </a:lnSpc>
            </a:pPr>
            <a:endParaRPr lang="en-US" sz="1699">
              <a:solidFill>
                <a:srgbClr val="000000"/>
              </a:solidFill>
              <a:latin typeface="DM Sans"/>
              <a:ea typeface="DM Sans"/>
              <a:cs typeface="DM Sans"/>
              <a:sym typeface="DM Sans"/>
            </a:endParaRPr>
          </a:p>
          <a:p>
            <a:pPr algn="l">
              <a:lnSpc>
                <a:spcPts val="2651"/>
              </a:lnSpc>
            </a:pPr>
            <a:endParaRPr lang="en-US" sz="1699">
              <a:solidFill>
                <a:srgbClr val="000000"/>
              </a:solidFill>
              <a:latin typeface="DM Sans"/>
              <a:ea typeface="DM Sans"/>
              <a:cs typeface="DM Sans"/>
              <a:sym typeface="DM Sans"/>
            </a:endParaRPr>
          </a:p>
          <a:p>
            <a:pPr algn="l">
              <a:lnSpc>
                <a:spcPts val="2963"/>
              </a:lnSpc>
            </a:pPr>
            <a:r>
              <a:rPr lang="en-US" sz="1899" b="1">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US" sz="1699">
                <a:solidFill>
                  <a:srgbClr val="000000"/>
                </a:solidFill>
                <a:latin typeface="DM Sans"/>
                <a:ea typeface="DM Sans"/>
                <a:cs typeface="DM Sans"/>
                <a:sym typeface="DM Sans"/>
              </a:rPr>
              <a:t>Player movement (left, right, jump).</a:t>
            </a:r>
          </a:p>
          <a:p>
            <a:pPr marL="367029" lvl="1" indent="-183514" algn="l">
              <a:lnSpc>
                <a:spcPts val="2651"/>
              </a:lnSpc>
              <a:buFont typeface="Arial"/>
              <a:buChar char="•"/>
            </a:pPr>
            <a:r>
              <a:rPr lang="en-US" sz="1699">
                <a:solidFill>
                  <a:srgbClr val="000000"/>
                </a:solidFill>
                <a:latin typeface="DM Sans"/>
                <a:ea typeface="DM Sans"/>
                <a:cs typeface="DM Sans"/>
                <a:sym typeface="DM Sans"/>
              </a:rPr>
              <a:t> Shooting and grenade mechanics.</a:t>
            </a:r>
          </a:p>
          <a:p>
            <a:pPr marL="367029" lvl="1" indent="-183514" algn="l">
              <a:lnSpc>
                <a:spcPts val="2651"/>
              </a:lnSpc>
              <a:buFont typeface="Arial"/>
              <a:buChar char="•"/>
            </a:pPr>
            <a:r>
              <a:rPr lang="en-US" sz="1699">
                <a:solidFill>
                  <a:srgbClr val="000000"/>
                </a:solidFill>
                <a:latin typeface="DM Sans"/>
                <a:ea typeface="DM Sans"/>
                <a:cs typeface="DM Sans"/>
                <a:sym typeface="DM Sans"/>
              </a:rPr>
              <a:t>Collision detection with obstacles and enemies.</a:t>
            </a:r>
          </a:p>
        </p:txBody>
      </p:sp>
      <p:sp>
        <p:nvSpPr>
          <p:cNvPr id="20" name="TextBox 20"/>
          <p:cNvSpPr txBox="1"/>
          <p:nvPr/>
        </p:nvSpPr>
        <p:spPr>
          <a:xfrm>
            <a:off x="4003439" y="4903447"/>
            <a:ext cx="2732862" cy="4018026"/>
          </a:xfrm>
          <a:prstGeom prst="rect">
            <a:avLst/>
          </a:prstGeom>
        </p:spPr>
        <p:txBody>
          <a:bodyPr lIns="0" tIns="0" rIns="0" bIns="0" rtlCol="0" anchor="t">
            <a:spAutoFit/>
          </a:bodyPr>
          <a:lstStyle/>
          <a:p>
            <a:pPr algn="l">
              <a:lnSpc>
                <a:spcPts val="2651"/>
              </a:lnSpc>
            </a:pPr>
            <a:r>
              <a:rPr lang="en-US" sz="1699">
                <a:solidFill>
                  <a:srgbClr val="000000"/>
                </a:solidFill>
                <a:latin typeface="DM Sans"/>
                <a:ea typeface="DM Sans"/>
                <a:cs typeface="DM Sans"/>
                <a:sym typeface="DM Sans"/>
              </a:rPr>
              <a:t>Checks how well different components interact with each other.</a:t>
            </a:r>
          </a:p>
          <a:p>
            <a:pPr algn="l">
              <a:lnSpc>
                <a:spcPts val="2651"/>
              </a:lnSpc>
            </a:pPr>
            <a:endParaRPr lang="en-US" sz="1699">
              <a:solidFill>
                <a:srgbClr val="000000"/>
              </a:solidFill>
              <a:latin typeface="DM Sans"/>
              <a:ea typeface="DM Sans"/>
              <a:cs typeface="DM Sans"/>
              <a:sym typeface="DM Sans"/>
            </a:endParaRPr>
          </a:p>
          <a:p>
            <a:pPr algn="l">
              <a:lnSpc>
                <a:spcPts val="2651"/>
              </a:lnSpc>
            </a:pPr>
            <a:endParaRPr lang="en-US" sz="1699">
              <a:solidFill>
                <a:srgbClr val="000000"/>
              </a:solidFill>
              <a:latin typeface="DM Sans"/>
              <a:ea typeface="DM Sans"/>
              <a:cs typeface="DM Sans"/>
              <a:sym typeface="DM Sans"/>
            </a:endParaRPr>
          </a:p>
          <a:p>
            <a:pPr algn="l">
              <a:lnSpc>
                <a:spcPts val="2963"/>
              </a:lnSpc>
            </a:pPr>
            <a:r>
              <a:rPr lang="en-US" sz="1899" b="1">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US" sz="1699">
                <a:solidFill>
                  <a:srgbClr val="000000"/>
                </a:solidFill>
                <a:latin typeface="DM Sans"/>
                <a:ea typeface="DM Sans"/>
                <a:cs typeface="DM Sans"/>
                <a:sym typeface="DM Sans"/>
              </a:rPr>
              <a:t>Interaction between player and enemies.</a:t>
            </a:r>
          </a:p>
          <a:p>
            <a:pPr marL="367029" lvl="1" indent="-183514" algn="l">
              <a:lnSpc>
                <a:spcPts val="2651"/>
              </a:lnSpc>
              <a:buFont typeface="Arial"/>
              <a:buChar char="•"/>
            </a:pPr>
            <a:r>
              <a:rPr lang="en-US" sz="1699">
                <a:solidFill>
                  <a:srgbClr val="000000"/>
                </a:solidFill>
                <a:latin typeface="DM Sans"/>
                <a:ea typeface="DM Sans"/>
                <a:cs typeface="DM Sans"/>
                <a:sym typeface="DM Sans"/>
              </a:rPr>
              <a:t>Resource management (item pickups, health updates).</a:t>
            </a:r>
          </a:p>
          <a:p>
            <a:pPr marL="367029" lvl="1" indent="-183514" algn="l">
              <a:lnSpc>
                <a:spcPts val="2651"/>
              </a:lnSpc>
              <a:buFont typeface="Arial"/>
              <a:buChar char="•"/>
            </a:pPr>
            <a:r>
              <a:rPr lang="en-US" sz="1699">
                <a:solidFill>
                  <a:srgbClr val="000000"/>
                </a:solidFill>
                <a:latin typeface="DM Sans"/>
                <a:ea typeface="DM Sans"/>
                <a:cs typeface="DM Sans"/>
                <a:sym typeface="DM Sans"/>
              </a:rPr>
              <a:t>Level transitions.</a:t>
            </a:r>
          </a:p>
        </p:txBody>
      </p:sp>
      <p:sp>
        <p:nvSpPr>
          <p:cNvPr id="21" name="TextBox 21"/>
          <p:cNvSpPr txBox="1"/>
          <p:nvPr/>
        </p:nvSpPr>
        <p:spPr>
          <a:xfrm>
            <a:off x="8386294" y="4222092"/>
            <a:ext cx="1087937" cy="550164"/>
          </a:xfrm>
          <a:prstGeom prst="rect">
            <a:avLst/>
          </a:prstGeom>
        </p:spPr>
        <p:txBody>
          <a:bodyPr lIns="0" tIns="0" rIns="0" bIns="0" rtlCol="0" anchor="t">
            <a:spAutoFit/>
          </a:bodyPr>
          <a:lstStyle/>
          <a:p>
            <a:pPr algn="l">
              <a:lnSpc>
                <a:spcPts val="2163"/>
              </a:lnSpc>
            </a:pPr>
            <a:r>
              <a:rPr lang="en-US" sz="2100" b="1">
                <a:solidFill>
                  <a:srgbClr val="000000"/>
                </a:solidFill>
                <a:latin typeface="DM Sans Bold"/>
                <a:ea typeface="DM Sans Bold"/>
                <a:cs typeface="DM Sans Bold"/>
                <a:sym typeface="DM Sans Bold"/>
              </a:rPr>
              <a:t>System Testing</a:t>
            </a:r>
          </a:p>
        </p:txBody>
      </p:sp>
      <p:sp>
        <p:nvSpPr>
          <p:cNvPr id="22" name="TextBox 22"/>
          <p:cNvSpPr txBox="1"/>
          <p:nvPr/>
        </p:nvSpPr>
        <p:spPr>
          <a:xfrm>
            <a:off x="7723937" y="4892970"/>
            <a:ext cx="2747991" cy="3684651"/>
          </a:xfrm>
          <a:prstGeom prst="rect">
            <a:avLst/>
          </a:prstGeom>
        </p:spPr>
        <p:txBody>
          <a:bodyPr lIns="0" tIns="0" rIns="0" bIns="0" rtlCol="0" anchor="t">
            <a:spAutoFit/>
          </a:bodyPr>
          <a:lstStyle/>
          <a:p>
            <a:pPr algn="l">
              <a:lnSpc>
                <a:spcPts val="2651"/>
              </a:lnSpc>
            </a:pPr>
            <a:r>
              <a:rPr lang="en-US" sz="1699">
                <a:solidFill>
                  <a:srgbClr val="000000"/>
                </a:solidFill>
                <a:latin typeface="DM Sans"/>
                <a:ea typeface="DM Sans"/>
                <a:cs typeface="DM Sans"/>
                <a:sym typeface="DM Sans"/>
              </a:rPr>
              <a:t>Validates the entire game workflow to ensure it meets requirements.</a:t>
            </a:r>
          </a:p>
          <a:p>
            <a:pPr algn="l">
              <a:lnSpc>
                <a:spcPts val="2651"/>
              </a:lnSpc>
            </a:pPr>
            <a:endParaRPr lang="en-US" sz="1699">
              <a:solidFill>
                <a:srgbClr val="000000"/>
              </a:solidFill>
              <a:latin typeface="DM Sans"/>
              <a:ea typeface="DM Sans"/>
              <a:cs typeface="DM Sans"/>
              <a:sym typeface="DM Sans"/>
            </a:endParaRPr>
          </a:p>
          <a:p>
            <a:pPr algn="l">
              <a:lnSpc>
                <a:spcPts val="2651"/>
              </a:lnSpc>
            </a:pPr>
            <a:endParaRPr lang="en-US" sz="1699">
              <a:solidFill>
                <a:srgbClr val="000000"/>
              </a:solidFill>
              <a:latin typeface="DM Sans"/>
              <a:ea typeface="DM Sans"/>
              <a:cs typeface="DM Sans"/>
              <a:sym typeface="DM Sans"/>
            </a:endParaRPr>
          </a:p>
          <a:p>
            <a:pPr algn="l">
              <a:lnSpc>
                <a:spcPts val="2963"/>
              </a:lnSpc>
            </a:pPr>
            <a:r>
              <a:rPr lang="en-US" sz="1899" b="1">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US" sz="1699">
                <a:solidFill>
                  <a:srgbClr val="000000"/>
                </a:solidFill>
                <a:latin typeface="DM Sans"/>
                <a:ea typeface="DM Sans"/>
                <a:cs typeface="DM Sans"/>
                <a:sym typeface="DM Sans"/>
              </a:rPr>
              <a:t>Smooth level loading.</a:t>
            </a:r>
          </a:p>
          <a:p>
            <a:pPr marL="367029" lvl="1" indent="-183514" algn="l">
              <a:lnSpc>
                <a:spcPts val="2651"/>
              </a:lnSpc>
              <a:buFont typeface="Arial"/>
              <a:buChar char="•"/>
            </a:pPr>
            <a:r>
              <a:rPr lang="en-US" sz="1699">
                <a:solidFill>
                  <a:srgbClr val="000000"/>
                </a:solidFill>
                <a:latin typeface="DM Sans"/>
                <a:ea typeface="DM Sans"/>
                <a:cs typeface="DM Sans"/>
                <a:sym typeface="DM Sans"/>
              </a:rPr>
              <a:t>UI updates (health bar, ammo count).</a:t>
            </a:r>
          </a:p>
          <a:p>
            <a:pPr marL="367029" lvl="1" indent="-183514" algn="l">
              <a:lnSpc>
                <a:spcPts val="2651"/>
              </a:lnSpc>
              <a:buFont typeface="Arial"/>
              <a:buChar char="•"/>
            </a:pPr>
            <a:r>
              <a:rPr lang="en-US" sz="1699">
                <a:solidFill>
                  <a:srgbClr val="000000"/>
                </a:solidFill>
                <a:latin typeface="DM Sans"/>
                <a:ea typeface="DM Sans"/>
                <a:cs typeface="DM Sans"/>
                <a:sym typeface="DM Sans"/>
              </a:rPr>
              <a:t>AI behavior (patrolling, attacking).</a:t>
            </a:r>
          </a:p>
        </p:txBody>
      </p:sp>
      <p:sp>
        <p:nvSpPr>
          <p:cNvPr id="23" name="TextBox 23"/>
          <p:cNvSpPr txBox="1"/>
          <p:nvPr/>
        </p:nvSpPr>
        <p:spPr>
          <a:xfrm>
            <a:off x="12114420" y="4222092"/>
            <a:ext cx="1073529" cy="550164"/>
          </a:xfrm>
          <a:prstGeom prst="rect">
            <a:avLst/>
          </a:prstGeom>
        </p:spPr>
        <p:txBody>
          <a:bodyPr lIns="0" tIns="0" rIns="0" bIns="0" rtlCol="0" anchor="t">
            <a:spAutoFit/>
          </a:bodyPr>
          <a:lstStyle/>
          <a:p>
            <a:pPr algn="l">
              <a:lnSpc>
                <a:spcPts val="2163"/>
              </a:lnSpc>
            </a:pPr>
            <a:r>
              <a:rPr lang="en-US" sz="2100" b="1">
                <a:solidFill>
                  <a:srgbClr val="000000"/>
                </a:solidFill>
                <a:latin typeface="DM Sans Bold"/>
                <a:ea typeface="DM Sans Bold"/>
                <a:cs typeface="DM Sans Bold"/>
                <a:sym typeface="DM Sans Bold"/>
              </a:rPr>
              <a:t>Manual Testing</a:t>
            </a:r>
          </a:p>
        </p:txBody>
      </p:sp>
      <p:sp>
        <p:nvSpPr>
          <p:cNvPr id="24" name="TextBox 24"/>
          <p:cNvSpPr txBox="1"/>
          <p:nvPr/>
        </p:nvSpPr>
        <p:spPr>
          <a:xfrm>
            <a:off x="11362968" y="4884397"/>
            <a:ext cx="2646492" cy="4018026"/>
          </a:xfrm>
          <a:prstGeom prst="rect">
            <a:avLst/>
          </a:prstGeom>
        </p:spPr>
        <p:txBody>
          <a:bodyPr lIns="0" tIns="0" rIns="0" bIns="0" rtlCol="0" anchor="t">
            <a:spAutoFit/>
          </a:bodyPr>
          <a:lstStyle/>
          <a:p>
            <a:pPr algn="l">
              <a:lnSpc>
                <a:spcPts val="2651"/>
              </a:lnSpc>
            </a:pPr>
            <a:r>
              <a:rPr lang="en-US" sz="1699">
                <a:solidFill>
                  <a:srgbClr val="000000"/>
                </a:solidFill>
                <a:latin typeface="DM Sans"/>
                <a:ea typeface="DM Sans"/>
                <a:cs typeface="DM Sans"/>
                <a:sym typeface="DM Sans"/>
              </a:rPr>
              <a:t>Game was manually played under various scenarios to identify issues.</a:t>
            </a:r>
          </a:p>
          <a:p>
            <a:pPr algn="l">
              <a:lnSpc>
                <a:spcPts val="2651"/>
              </a:lnSpc>
            </a:pPr>
            <a:endParaRPr lang="en-US" sz="1699">
              <a:solidFill>
                <a:srgbClr val="000000"/>
              </a:solidFill>
              <a:latin typeface="DM Sans"/>
              <a:ea typeface="DM Sans"/>
              <a:cs typeface="DM Sans"/>
              <a:sym typeface="DM Sans"/>
            </a:endParaRPr>
          </a:p>
          <a:p>
            <a:pPr algn="l">
              <a:lnSpc>
                <a:spcPts val="2963"/>
              </a:lnSpc>
            </a:pPr>
            <a:r>
              <a:rPr lang="en-US" sz="1899" b="1">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US" sz="1699">
                <a:solidFill>
                  <a:srgbClr val="000000"/>
                </a:solidFill>
                <a:latin typeface="DM Sans"/>
                <a:ea typeface="DM Sans"/>
                <a:cs typeface="DM Sans"/>
                <a:sym typeface="DM Sans"/>
              </a:rPr>
              <a:t>Simultaneous actions (move, shoot, jump).</a:t>
            </a:r>
          </a:p>
          <a:p>
            <a:pPr marL="367029" lvl="1" indent="-183514" algn="l">
              <a:lnSpc>
                <a:spcPts val="2651"/>
              </a:lnSpc>
              <a:buFont typeface="Arial"/>
              <a:buChar char="•"/>
            </a:pPr>
            <a:r>
              <a:rPr lang="en-US" sz="1699">
                <a:solidFill>
                  <a:srgbClr val="000000"/>
                </a:solidFill>
                <a:latin typeface="DM Sans"/>
                <a:ea typeface="DM Sans"/>
                <a:cs typeface="DM Sans"/>
                <a:sym typeface="DM Sans"/>
              </a:rPr>
              <a:t>- Performance under high-stress conditions (multiple enemies, explosions).</a:t>
            </a:r>
          </a:p>
        </p:txBody>
      </p:sp>
      <p:sp>
        <p:nvSpPr>
          <p:cNvPr id="25" name="Freeform 25"/>
          <p:cNvSpPr/>
          <p:nvPr/>
        </p:nvSpPr>
        <p:spPr>
          <a:xfrm>
            <a:off x="-952415" y="9190762"/>
            <a:ext cx="4051334" cy="2765036"/>
          </a:xfrm>
          <a:custGeom>
            <a:avLst/>
            <a:gdLst/>
            <a:ahLst/>
            <a:cxnLst/>
            <a:rect l="l" t="t" r="r" b="b"/>
            <a:pathLst>
              <a:path w="4051334" h="2765036">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27" name="Freeform 27"/>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28" name="Freeform 28"/>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29" name="Freeform 29"/>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30" name="Freeform 30"/>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31" name="Freeform 31"/>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32" name="Freeform 32"/>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grpSp>
        <p:nvGrpSpPr>
          <p:cNvPr id="33" name="Group 33"/>
          <p:cNvGrpSpPr/>
          <p:nvPr/>
        </p:nvGrpSpPr>
        <p:grpSpPr>
          <a:xfrm>
            <a:off x="15759071" y="3691461"/>
            <a:ext cx="502056" cy="473481"/>
            <a:chOff x="0" y="0"/>
            <a:chExt cx="812800" cy="766539"/>
          </a:xfrm>
        </p:grpSpPr>
        <p:sp>
          <p:nvSpPr>
            <p:cNvPr id="34" name="Freeform 34"/>
            <p:cNvSpPr/>
            <p:nvPr/>
          </p:nvSpPr>
          <p:spPr>
            <a:xfrm>
              <a:off x="0" y="0"/>
              <a:ext cx="812800" cy="766539"/>
            </a:xfrm>
            <a:custGeom>
              <a:avLst/>
              <a:gdLst/>
              <a:ahLst/>
              <a:cxnLst/>
              <a:rect l="l" t="t" r="r" b="b"/>
              <a:pathLst>
                <a:path w="812800" h="766539">
                  <a:moveTo>
                    <a:pt x="406400" y="0"/>
                  </a:moveTo>
                  <a:lnTo>
                    <a:pt x="535715" y="261314"/>
                  </a:lnTo>
                  <a:lnTo>
                    <a:pt x="812800" y="383269"/>
                  </a:lnTo>
                  <a:lnTo>
                    <a:pt x="535715" y="505224"/>
                  </a:lnTo>
                  <a:lnTo>
                    <a:pt x="406400" y="766539"/>
                  </a:lnTo>
                  <a:lnTo>
                    <a:pt x="277085" y="505224"/>
                  </a:lnTo>
                  <a:lnTo>
                    <a:pt x="0" y="383269"/>
                  </a:lnTo>
                  <a:lnTo>
                    <a:pt x="277085" y="261314"/>
                  </a:lnTo>
                  <a:lnTo>
                    <a:pt x="406400" y="0"/>
                  </a:lnTo>
                  <a:close/>
                </a:path>
              </a:pathLst>
            </a:custGeom>
            <a:solidFill>
              <a:srgbClr val="000000"/>
            </a:solidFill>
            <a:ln cap="sq">
              <a:noFill/>
              <a:prstDash val="solid"/>
              <a:miter/>
            </a:ln>
          </p:spPr>
        </p:sp>
        <p:sp>
          <p:nvSpPr>
            <p:cNvPr id="35" name="TextBox 35"/>
            <p:cNvSpPr txBox="1"/>
            <p:nvPr/>
          </p:nvSpPr>
          <p:spPr>
            <a:xfrm>
              <a:off x="190500" y="208233"/>
              <a:ext cx="431800" cy="378649"/>
            </a:xfrm>
            <a:prstGeom prst="rect">
              <a:avLst/>
            </a:prstGeom>
          </p:spPr>
          <p:txBody>
            <a:bodyPr lIns="50800" tIns="50800" rIns="50800" bIns="50800" rtlCol="0" anchor="ctr"/>
            <a:lstStyle/>
            <a:p>
              <a:pPr marL="0" lvl="0" indent="0" algn="ctr">
                <a:lnSpc>
                  <a:spcPts val="2266"/>
                </a:lnSpc>
                <a:spcBef>
                  <a:spcPct val="0"/>
                </a:spcBef>
              </a:pPr>
              <a:endParaRPr/>
            </a:p>
          </p:txBody>
        </p:sp>
      </p:grpSp>
      <p:sp>
        <p:nvSpPr>
          <p:cNvPr id="36" name="TextBox 36"/>
          <p:cNvSpPr txBox="1"/>
          <p:nvPr/>
        </p:nvSpPr>
        <p:spPr>
          <a:xfrm>
            <a:off x="14937881" y="4877460"/>
            <a:ext cx="2790568" cy="4351401"/>
          </a:xfrm>
          <a:prstGeom prst="rect">
            <a:avLst/>
          </a:prstGeom>
        </p:spPr>
        <p:txBody>
          <a:bodyPr lIns="0" tIns="0" rIns="0" bIns="0" rtlCol="0" anchor="t">
            <a:spAutoFit/>
          </a:bodyPr>
          <a:lstStyle/>
          <a:p>
            <a:pPr algn="l">
              <a:lnSpc>
                <a:spcPts val="2651"/>
              </a:lnSpc>
            </a:pPr>
            <a:r>
              <a:rPr lang="en-US" sz="1699">
                <a:solidFill>
                  <a:srgbClr val="000000"/>
                </a:solidFill>
                <a:latin typeface="DM Sans"/>
                <a:ea typeface="DM Sans"/>
                <a:cs typeface="DM Sans"/>
                <a:sym typeface="DM Sans"/>
              </a:rPr>
              <a:t>Ensures the game runs smoothly across different environments.</a:t>
            </a:r>
          </a:p>
          <a:p>
            <a:pPr algn="l">
              <a:lnSpc>
                <a:spcPts val="2651"/>
              </a:lnSpc>
            </a:pPr>
            <a:endParaRPr lang="en-US" sz="1699">
              <a:solidFill>
                <a:srgbClr val="000000"/>
              </a:solidFill>
              <a:latin typeface="DM Sans"/>
              <a:ea typeface="DM Sans"/>
              <a:cs typeface="DM Sans"/>
              <a:sym typeface="DM Sans"/>
            </a:endParaRPr>
          </a:p>
          <a:p>
            <a:pPr algn="l">
              <a:lnSpc>
                <a:spcPts val="2651"/>
              </a:lnSpc>
            </a:pPr>
            <a:endParaRPr lang="en-US" sz="1699">
              <a:solidFill>
                <a:srgbClr val="000000"/>
              </a:solidFill>
              <a:latin typeface="DM Sans"/>
              <a:ea typeface="DM Sans"/>
              <a:cs typeface="DM Sans"/>
              <a:sym typeface="DM Sans"/>
            </a:endParaRPr>
          </a:p>
          <a:p>
            <a:pPr algn="l">
              <a:lnSpc>
                <a:spcPts val="2963"/>
              </a:lnSpc>
            </a:pPr>
            <a:r>
              <a:rPr lang="en-US" sz="1899" b="1">
                <a:solidFill>
                  <a:srgbClr val="000000"/>
                </a:solidFill>
                <a:latin typeface="DM Sans Bold"/>
                <a:ea typeface="DM Sans Bold"/>
                <a:cs typeface="DM Sans Bold"/>
                <a:sym typeface="DM Sans Bold"/>
              </a:rPr>
              <a:t>Key Areas Tested:</a:t>
            </a:r>
          </a:p>
          <a:p>
            <a:pPr marL="367029" lvl="1" indent="-183514" algn="l">
              <a:lnSpc>
                <a:spcPts val="2651"/>
              </a:lnSpc>
              <a:buFont typeface="Arial"/>
              <a:buChar char="•"/>
            </a:pPr>
            <a:r>
              <a:rPr lang="en-US" sz="1699">
                <a:solidFill>
                  <a:srgbClr val="000000"/>
                </a:solidFill>
                <a:latin typeface="DM Sans"/>
                <a:ea typeface="DM Sans"/>
                <a:cs typeface="DM Sans"/>
                <a:sym typeface="DM Sans"/>
              </a:rPr>
              <a:t>Stable frame rate (60 FPS target).</a:t>
            </a:r>
          </a:p>
          <a:p>
            <a:pPr marL="367029" lvl="1" indent="-183514" algn="l">
              <a:lnSpc>
                <a:spcPts val="2651"/>
              </a:lnSpc>
              <a:buFont typeface="Arial"/>
              <a:buChar char="•"/>
            </a:pPr>
            <a:r>
              <a:rPr lang="en-US" sz="1699">
                <a:solidFill>
                  <a:srgbClr val="000000"/>
                </a:solidFill>
                <a:latin typeface="DM Sans"/>
                <a:ea typeface="DM Sans"/>
                <a:cs typeface="DM Sans"/>
                <a:sym typeface="DM Sans"/>
              </a:rPr>
              <a:t>Resource loading times (graphics, sound).</a:t>
            </a:r>
          </a:p>
          <a:p>
            <a:pPr marL="367029" lvl="1" indent="-183514" algn="l">
              <a:lnSpc>
                <a:spcPts val="2651"/>
              </a:lnSpc>
              <a:buFont typeface="Arial"/>
              <a:buChar char="•"/>
            </a:pPr>
            <a:r>
              <a:rPr lang="en-US" sz="1699">
                <a:solidFill>
                  <a:srgbClr val="000000"/>
                </a:solidFill>
                <a:latin typeface="DM Sans"/>
                <a:ea typeface="DM Sans"/>
                <a:cs typeface="DM Sans"/>
                <a:sym typeface="DM Sans"/>
              </a:rPr>
              <a:t>Smooth scrolling and animations.</a:t>
            </a:r>
          </a:p>
          <a:p>
            <a:pPr algn="l">
              <a:lnSpc>
                <a:spcPts val="2651"/>
              </a:lnSpc>
            </a:pPr>
            <a:endParaRPr lang="en-US" sz="1699">
              <a:solidFill>
                <a:srgbClr val="000000"/>
              </a:solidFill>
              <a:latin typeface="DM Sans"/>
              <a:ea typeface="DM Sans"/>
              <a:cs typeface="DM Sans"/>
              <a:sym typeface="DM Sans"/>
            </a:endParaRPr>
          </a:p>
        </p:txBody>
      </p:sp>
      <p:sp>
        <p:nvSpPr>
          <p:cNvPr id="37" name="TextBox 37"/>
          <p:cNvSpPr txBox="1"/>
          <p:nvPr/>
        </p:nvSpPr>
        <p:spPr>
          <a:xfrm>
            <a:off x="15512049" y="4222092"/>
            <a:ext cx="1563388" cy="550164"/>
          </a:xfrm>
          <a:prstGeom prst="rect">
            <a:avLst/>
          </a:prstGeom>
        </p:spPr>
        <p:txBody>
          <a:bodyPr lIns="0" tIns="0" rIns="0" bIns="0" rtlCol="0" anchor="t">
            <a:spAutoFit/>
          </a:bodyPr>
          <a:lstStyle/>
          <a:p>
            <a:pPr algn="l">
              <a:lnSpc>
                <a:spcPts val="2163"/>
              </a:lnSpc>
            </a:pPr>
            <a:r>
              <a:rPr lang="en-US" sz="2100" b="1">
                <a:solidFill>
                  <a:srgbClr val="000000"/>
                </a:solidFill>
                <a:latin typeface="DM Sans Bold"/>
                <a:ea typeface="DM Sans Bold"/>
                <a:cs typeface="DM Sans Bold"/>
                <a:sym typeface="DM Sans Bold"/>
              </a:rPr>
              <a:t>Performace Testing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1674</Words>
  <Application>Microsoft Office PowerPoint</Application>
  <PresentationFormat>Custom</PresentationFormat>
  <Paragraphs>228</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Open Sans</vt:lpstr>
      <vt:lpstr>Open Sauce</vt:lpstr>
      <vt:lpstr>DM Sans</vt:lpstr>
      <vt:lpstr>Open Sans Bold</vt:lpstr>
      <vt:lpstr>DM Sans Bold</vt:lpstr>
      <vt:lpstr>Calibri</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Python_ETP</dc:title>
  <dc:creator>Nimba Sumeeth Singh</dc:creator>
  <cp:lastModifiedBy>nsumeeth.123singh@outlook.com</cp:lastModifiedBy>
  <cp:revision>2</cp:revision>
  <dcterms:created xsi:type="dcterms:W3CDTF">2006-08-16T00:00:00Z</dcterms:created>
  <dcterms:modified xsi:type="dcterms:W3CDTF">2024-11-29T06:48:42Z</dcterms:modified>
  <dc:identifier>DAGXdCTvAIA</dc:identifier>
</cp:coreProperties>
</file>